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9" r:id="rId2"/>
    <p:sldId id="260" r:id="rId3"/>
    <p:sldId id="262" r:id="rId4"/>
    <p:sldId id="263" r:id="rId5"/>
    <p:sldId id="264" r:id="rId6"/>
    <p:sldId id="265" r:id="rId7"/>
    <p:sldId id="266" r:id="rId8"/>
    <p:sldId id="267" r:id="rId9"/>
    <p:sldId id="261" r:id="rId10"/>
    <p:sldId id="269" r:id="rId11"/>
    <p:sldId id="268" r:id="rId12"/>
  </p:sldIdLst>
  <p:sldSz cx="12192000" cy="6858000"/>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Rg st="1" end="4"/>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9"/>
    <a:srgbClr val="093B2E"/>
    <a:srgbClr val="203214"/>
    <a:srgbClr val="1F2F0F"/>
    <a:srgbClr val="17230B"/>
    <a:srgbClr val="0406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9" d="100"/>
          <a:sy n="79" d="100"/>
        </p:scale>
        <p:origin x="-1728" y="-7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ECF689-E357-4200-9B0E-83E8CC7CC319}" type="datetimeFigureOut">
              <a:rPr lang="en-US" smtClean="0"/>
              <a:t>04-06-22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C610C7-D82C-4D5D-9B38-EA97D05B148A}" type="slidenum">
              <a:rPr lang="en-US" smtClean="0"/>
              <a:t>‹#›</a:t>
            </a:fld>
            <a:endParaRPr lang="en-US"/>
          </a:p>
        </p:txBody>
      </p:sp>
    </p:spTree>
    <p:extLst>
      <p:ext uri="{BB962C8B-B14F-4D97-AF65-F5344CB8AC3E}">
        <p14:creationId xmlns:p14="http://schemas.microsoft.com/office/powerpoint/2010/main" val="4081661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C610C7-D82C-4D5D-9B38-EA97D05B148A}" type="slidenum">
              <a:rPr lang="en-US" smtClean="0"/>
              <a:t>3</a:t>
            </a:fld>
            <a:endParaRPr lang="en-US"/>
          </a:p>
        </p:txBody>
      </p:sp>
    </p:spTree>
    <p:extLst>
      <p:ext uri="{BB962C8B-B14F-4D97-AF65-F5344CB8AC3E}">
        <p14:creationId xmlns:p14="http://schemas.microsoft.com/office/powerpoint/2010/main" val="3819638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DC64CA-0335-4486-A8E7-78C311C58786}" type="datetimeFigureOut">
              <a:rPr lang="en-US" smtClean="0"/>
              <a:t>04-06-22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7CBE-52FD-4550-9D19-4535FB660181}" type="slidenum">
              <a:rPr lang="en-US" smtClean="0"/>
              <a:t>‹#›</a:t>
            </a:fld>
            <a:endParaRPr lang="en-US"/>
          </a:p>
        </p:txBody>
      </p:sp>
    </p:spTree>
    <p:extLst>
      <p:ext uri="{BB962C8B-B14F-4D97-AF65-F5344CB8AC3E}">
        <p14:creationId xmlns:p14="http://schemas.microsoft.com/office/powerpoint/2010/main" val="1792342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DC64CA-0335-4486-A8E7-78C311C58786}" type="datetimeFigureOut">
              <a:rPr lang="en-US" smtClean="0"/>
              <a:t>04-06-22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7CBE-52FD-4550-9D19-4535FB660181}" type="slidenum">
              <a:rPr lang="en-US" smtClean="0"/>
              <a:t>‹#›</a:t>
            </a:fld>
            <a:endParaRPr lang="en-US"/>
          </a:p>
        </p:txBody>
      </p:sp>
    </p:spTree>
    <p:extLst>
      <p:ext uri="{BB962C8B-B14F-4D97-AF65-F5344CB8AC3E}">
        <p14:creationId xmlns:p14="http://schemas.microsoft.com/office/powerpoint/2010/main" val="3221652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DC64CA-0335-4486-A8E7-78C311C58786}" type="datetimeFigureOut">
              <a:rPr lang="en-US" smtClean="0"/>
              <a:t>04-06-22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7CBE-52FD-4550-9D19-4535FB660181}" type="slidenum">
              <a:rPr lang="en-US" smtClean="0"/>
              <a:t>‹#›</a:t>
            </a:fld>
            <a:endParaRPr lang="en-US"/>
          </a:p>
        </p:txBody>
      </p:sp>
    </p:spTree>
    <p:extLst>
      <p:ext uri="{BB962C8B-B14F-4D97-AF65-F5344CB8AC3E}">
        <p14:creationId xmlns:p14="http://schemas.microsoft.com/office/powerpoint/2010/main" val="2451025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DC64CA-0335-4486-A8E7-78C311C58786}" type="datetimeFigureOut">
              <a:rPr lang="en-US" smtClean="0"/>
              <a:t>04-06-22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7CBE-52FD-4550-9D19-4535FB660181}" type="slidenum">
              <a:rPr lang="en-US" smtClean="0"/>
              <a:t>‹#›</a:t>
            </a:fld>
            <a:endParaRPr lang="en-US"/>
          </a:p>
        </p:txBody>
      </p:sp>
    </p:spTree>
    <p:extLst>
      <p:ext uri="{BB962C8B-B14F-4D97-AF65-F5344CB8AC3E}">
        <p14:creationId xmlns:p14="http://schemas.microsoft.com/office/powerpoint/2010/main" val="1668179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3DC64CA-0335-4486-A8E7-78C311C58786}" type="datetimeFigureOut">
              <a:rPr lang="en-US" smtClean="0"/>
              <a:t>04-06-22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7CBE-52FD-4550-9D19-4535FB660181}" type="slidenum">
              <a:rPr lang="en-US" smtClean="0"/>
              <a:t>‹#›</a:t>
            </a:fld>
            <a:endParaRPr lang="en-US"/>
          </a:p>
        </p:txBody>
      </p:sp>
    </p:spTree>
    <p:extLst>
      <p:ext uri="{BB962C8B-B14F-4D97-AF65-F5344CB8AC3E}">
        <p14:creationId xmlns:p14="http://schemas.microsoft.com/office/powerpoint/2010/main" val="840917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DC64CA-0335-4486-A8E7-78C311C58786}" type="datetimeFigureOut">
              <a:rPr lang="en-US" smtClean="0"/>
              <a:t>04-06-22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BE7CBE-52FD-4550-9D19-4535FB660181}" type="slidenum">
              <a:rPr lang="en-US" smtClean="0"/>
              <a:t>‹#›</a:t>
            </a:fld>
            <a:endParaRPr lang="en-US"/>
          </a:p>
        </p:txBody>
      </p:sp>
    </p:spTree>
    <p:extLst>
      <p:ext uri="{BB962C8B-B14F-4D97-AF65-F5344CB8AC3E}">
        <p14:creationId xmlns:p14="http://schemas.microsoft.com/office/powerpoint/2010/main" val="656704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DC64CA-0335-4486-A8E7-78C311C58786}" type="datetimeFigureOut">
              <a:rPr lang="en-US" smtClean="0"/>
              <a:t>04-06-22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BE7CBE-52FD-4550-9D19-4535FB660181}" type="slidenum">
              <a:rPr lang="en-US" smtClean="0"/>
              <a:t>‹#›</a:t>
            </a:fld>
            <a:endParaRPr lang="en-US"/>
          </a:p>
        </p:txBody>
      </p:sp>
    </p:spTree>
    <p:extLst>
      <p:ext uri="{BB962C8B-B14F-4D97-AF65-F5344CB8AC3E}">
        <p14:creationId xmlns:p14="http://schemas.microsoft.com/office/powerpoint/2010/main" val="3964014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DC64CA-0335-4486-A8E7-78C311C58786}" type="datetimeFigureOut">
              <a:rPr lang="en-US" smtClean="0"/>
              <a:t>04-06-22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BE7CBE-52FD-4550-9D19-4535FB660181}" type="slidenum">
              <a:rPr lang="en-US" smtClean="0"/>
              <a:t>‹#›</a:t>
            </a:fld>
            <a:endParaRPr lang="en-US"/>
          </a:p>
        </p:txBody>
      </p:sp>
    </p:spTree>
    <p:extLst>
      <p:ext uri="{BB962C8B-B14F-4D97-AF65-F5344CB8AC3E}">
        <p14:creationId xmlns:p14="http://schemas.microsoft.com/office/powerpoint/2010/main" val="1074150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DC64CA-0335-4486-A8E7-78C311C58786}" type="datetimeFigureOut">
              <a:rPr lang="en-US" smtClean="0"/>
              <a:t>04-06-22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BE7CBE-52FD-4550-9D19-4535FB660181}" type="slidenum">
              <a:rPr lang="en-US" smtClean="0"/>
              <a:t>‹#›</a:t>
            </a:fld>
            <a:endParaRPr lang="en-US"/>
          </a:p>
        </p:txBody>
      </p:sp>
    </p:spTree>
    <p:extLst>
      <p:ext uri="{BB962C8B-B14F-4D97-AF65-F5344CB8AC3E}">
        <p14:creationId xmlns:p14="http://schemas.microsoft.com/office/powerpoint/2010/main" val="3149879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DC64CA-0335-4486-A8E7-78C311C58786}" type="datetimeFigureOut">
              <a:rPr lang="en-US" smtClean="0"/>
              <a:t>04-06-22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BE7CBE-52FD-4550-9D19-4535FB660181}" type="slidenum">
              <a:rPr lang="en-US" smtClean="0"/>
              <a:t>‹#›</a:t>
            </a:fld>
            <a:endParaRPr lang="en-US"/>
          </a:p>
        </p:txBody>
      </p:sp>
    </p:spTree>
    <p:extLst>
      <p:ext uri="{BB962C8B-B14F-4D97-AF65-F5344CB8AC3E}">
        <p14:creationId xmlns:p14="http://schemas.microsoft.com/office/powerpoint/2010/main" val="1543232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DC64CA-0335-4486-A8E7-78C311C58786}" type="datetimeFigureOut">
              <a:rPr lang="en-US" smtClean="0"/>
              <a:t>04-06-22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BE7CBE-52FD-4550-9D19-4535FB660181}" type="slidenum">
              <a:rPr lang="en-US" smtClean="0"/>
              <a:t>‹#›</a:t>
            </a:fld>
            <a:endParaRPr lang="en-US"/>
          </a:p>
        </p:txBody>
      </p:sp>
    </p:spTree>
    <p:extLst>
      <p:ext uri="{BB962C8B-B14F-4D97-AF65-F5344CB8AC3E}">
        <p14:creationId xmlns:p14="http://schemas.microsoft.com/office/powerpoint/2010/main" val="2989953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0321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DC64CA-0335-4486-A8E7-78C311C58786}" type="datetimeFigureOut">
              <a:rPr lang="en-US" smtClean="0"/>
              <a:t>04-06-22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BE7CBE-52FD-4550-9D19-4535FB660181}" type="slidenum">
              <a:rPr lang="en-US" smtClean="0"/>
              <a:t>‹#›</a:t>
            </a:fld>
            <a:endParaRPr lang="en-US"/>
          </a:p>
        </p:txBody>
      </p:sp>
    </p:spTree>
    <p:extLst>
      <p:ext uri="{BB962C8B-B14F-4D97-AF65-F5344CB8AC3E}">
        <p14:creationId xmlns:p14="http://schemas.microsoft.com/office/powerpoint/2010/main" val="64291590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9.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27393" y="1900727"/>
            <a:ext cx="4763074" cy="2792045"/>
            <a:chOff x="3927393" y="1046485"/>
            <a:chExt cx="4763074" cy="2792045"/>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7393" y="1046485"/>
              <a:ext cx="4763074" cy="246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50940" y="3192199"/>
              <a:ext cx="1937084" cy="646331"/>
            </a:xfrm>
            <a:prstGeom prst="rect">
              <a:avLst/>
            </a:prstGeom>
            <a:noFill/>
          </p:spPr>
          <p:txBody>
            <a:bodyPr wrap="square" rtlCol="0">
              <a:spAutoFit/>
            </a:bodyPr>
            <a:lstStyle/>
            <a:p>
              <a:r>
                <a:rPr lang="en-US" b="1" dirty="0" smtClean="0">
                  <a:solidFill>
                    <a:srgbClr val="FFF5D9"/>
                  </a:solidFill>
                </a:rPr>
                <a:t>CONSTRUCTION</a:t>
              </a:r>
            </a:p>
            <a:p>
              <a:endParaRPr lang="en-US" dirty="0"/>
            </a:p>
          </p:txBody>
        </p:sp>
      </p:grpSp>
    </p:spTree>
    <p:extLst>
      <p:ext uri="{BB962C8B-B14F-4D97-AF65-F5344CB8AC3E}">
        <p14:creationId xmlns:p14="http://schemas.microsoft.com/office/powerpoint/2010/main" val="34598002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body" sz="half" idx="2"/>
          </p:nvPr>
        </p:nvSpPr>
        <p:spPr bwMode="auto">
          <a:xfrm>
            <a:off x="557721" y="56948"/>
            <a:ext cx="5558599" cy="6555641"/>
          </a:xfrm>
          <a:prstGeom prst="rect">
            <a:avLst/>
          </a:prstGeom>
          <a:solidFill>
            <a:srgbClr val="203214"/>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00000"/>
              </a:lnSpc>
            </a:pPr>
            <a:r>
              <a:rPr lang="en-US" altLang="en-US" sz="1500" b="1" dirty="0" smtClean="0">
                <a:solidFill>
                  <a:srgbClr val="FFF5D9"/>
                </a:solidFill>
                <a:latin typeface="Times New Roman" panose="02020603050405020304" pitchFamily="18" charset="0"/>
                <a:cs typeface="Times New Roman" panose="02020603050405020304" pitchFamily="18" charset="0"/>
              </a:rPr>
              <a:t>-1</a:t>
            </a:r>
            <a:r>
              <a:rPr lang="en-US" altLang="en-US" sz="1500" b="1" dirty="0">
                <a:solidFill>
                  <a:srgbClr val="FFF5D9"/>
                </a:solidFill>
                <a:latin typeface="Times New Roman" panose="02020603050405020304" pitchFamily="18" charset="0"/>
                <a:cs typeface="Times New Roman" panose="02020603050405020304" pitchFamily="18" charset="0"/>
              </a:rPr>
              <a:t>, 1, 2 - floor covers</a:t>
            </a:r>
          </a:p>
          <a:p>
            <a:pPr lvl="0">
              <a:lnSpc>
                <a:spcPct val="100000"/>
              </a:lnSpc>
            </a:pPr>
            <a:endParaRPr lang="en-US" altLang="en-US" sz="1500" b="1" dirty="0">
              <a:solidFill>
                <a:srgbClr val="FFF5D9"/>
              </a:solidFill>
              <a:latin typeface="Times New Roman" panose="02020603050405020304" pitchFamily="18" charset="0"/>
              <a:cs typeface="Times New Roman" panose="02020603050405020304" pitchFamily="18" charset="0"/>
            </a:endParaRPr>
          </a:p>
          <a:p>
            <a:pPr lvl="0">
              <a:lnSpc>
                <a:spcPct val="100000"/>
              </a:lnSpc>
            </a:pPr>
            <a:r>
              <a:rPr lang="en-US" altLang="en-US" sz="1500" b="1" dirty="0" smtClean="0">
                <a:solidFill>
                  <a:srgbClr val="FFF5D9"/>
                </a:solidFill>
                <a:latin typeface="Times New Roman" panose="02020603050405020304" pitchFamily="18" charset="0"/>
                <a:cs typeface="Times New Roman" panose="02020603050405020304" pitchFamily="18" charset="0"/>
              </a:rPr>
              <a:t>-</a:t>
            </a:r>
            <a:r>
              <a:rPr lang="en-US" altLang="en-US" sz="1500" b="1" dirty="0">
                <a:solidFill>
                  <a:srgbClr val="FFF5D9"/>
                </a:solidFill>
                <a:latin typeface="Times New Roman" panose="02020603050405020304" pitchFamily="18" charset="0"/>
                <a:cs typeface="Times New Roman" panose="02020603050405020304" pitchFamily="18" charset="0"/>
              </a:rPr>
              <a:t>1 </a:t>
            </a:r>
            <a:r>
              <a:rPr lang="en-US" altLang="en-US" sz="1500" b="1" dirty="0" smtClean="0">
                <a:solidFill>
                  <a:srgbClr val="FFF5D9"/>
                </a:solidFill>
                <a:latin typeface="Times New Roman" panose="02020603050405020304" pitchFamily="18" charset="0"/>
                <a:cs typeface="Times New Roman" panose="02020603050405020304" pitchFamily="18" charset="0"/>
              </a:rPr>
              <a:t>Floor </a:t>
            </a:r>
            <a:r>
              <a:rPr lang="en-US" altLang="en-US" sz="1500" b="1" dirty="0">
                <a:solidFill>
                  <a:srgbClr val="FFF5D9"/>
                </a:solidFill>
                <a:latin typeface="Times New Roman" panose="02020603050405020304" pitchFamily="18" charset="0"/>
                <a:cs typeface="Times New Roman" panose="02020603050405020304" pitchFamily="18" charset="0"/>
              </a:rPr>
              <a:t>- Underground parking</a:t>
            </a:r>
          </a:p>
          <a:p>
            <a:pPr lvl="0">
              <a:lnSpc>
                <a:spcPct val="100000"/>
              </a:lnSpc>
            </a:pPr>
            <a:r>
              <a:rPr lang="en-US" altLang="en-US" sz="1500" b="1" dirty="0">
                <a:solidFill>
                  <a:srgbClr val="FFF5D9"/>
                </a:solidFill>
                <a:latin typeface="Times New Roman" panose="02020603050405020304" pitchFamily="18" charset="0"/>
                <a:cs typeface="Times New Roman" panose="02020603050405020304" pitchFamily="18" charset="0"/>
              </a:rPr>
              <a:t>1st Floor </a:t>
            </a:r>
            <a:r>
              <a:rPr lang="en-US" altLang="en-US" sz="1500" b="1" dirty="0" smtClean="0">
                <a:solidFill>
                  <a:srgbClr val="FFF5D9"/>
                </a:solidFill>
                <a:latin typeface="Times New Roman" panose="02020603050405020304" pitchFamily="18" charset="0"/>
                <a:cs typeface="Times New Roman" panose="02020603050405020304" pitchFamily="18" charset="0"/>
              </a:rPr>
              <a:t>– Reception</a:t>
            </a:r>
            <a:endParaRPr lang="ka-GE" altLang="en-US" sz="1500" b="1" dirty="0" smtClean="0">
              <a:solidFill>
                <a:srgbClr val="FFF5D9"/>
              </a:solidFill>
              <a:latin typeface="Times New Roman" panose="02020603050405020304" pitchFamily="18" charset="0"/>
              <a:cs typeface="Times New Roman" panose="02020603050405020304" pitchFamily="18" charset="0"/>
            </a:endParaRPr>
          </a:p>
          <a:p>
            <a:pPr lvl="0">
              <a:lnSpc>
                <a:spcPct val="100000"/>
              </a:lnSpc>
            </a:pPr>
            <a:r>
              <a:rPr lang="en-US" altLang="en-US" sz="1500" b="1" dirty="0" smtClean="0">
                <a:solidFill>
                  <a:srgbClr val="FFF5D9"/>
                </a:solidFill>
                <a:latin typeface="Times New Roman" panose="02020603050405020304" pitchFamily="18" charset="0"/>
                <a:cs typeface="Times New Roman" panose="02020603050405020304" pitchFamily="18" charset="0"/>
              </a:rPr>
              <a:t>T – </a:t>
            </a:r>
            <a:r>
              <a:rPr lang="en-US" altLang="en-US" sz="1500" b="1" dirty="0">
                <a:solidFill>
                  <a:srgbClr val="FFF5D9"/>
                </a:solidFill>
                <a:latin typeface="Times New Roman" panose="02020603050405020304" pitchFamily="18" charset="0"/>
                <a:cs typeface="Times New Roman" panose="02020603050405020304" pitchFamily="18" charset="0"/>
              </a:rPr>
              <a:t>T</a:t>
            </a:r>
            <a:r>
              <a:rPr lang="en-US" altLang="en-US" sz="1500" b="1" dirty="0" smtClean="0">
                <a:solidFill>
                  <a:srgbClr val="FFF5D9"/>
                </a:solidFill>
                <a:latin typeface="Times New Roman" panose="02020603050405020304" pitchFamily="18" charset="0"/>
                <a:cs typeface="Times New Roman" panose="02020603050405020304" pitchFamily="18" charset="0"/>
              </a:rPr>
              <a:t>echnical floor</a:t>
            </a:r>
            <a:endParaRPr lang="en-US" altLang="en-US" sz="1500" b="1" dirty="0">
              <a:solidFill>
                <a:srgbClr val="FFF5D9"/>
              </a:solidFill>
              <a:latin typeface="Times New Roman" panose="02020603050405020304" pitchFamily="18" charset="0"/>
              <a:cs typeface="Times New Roman" panose="02020603050405020304" pitchFamily="18" charset="0"/>
            </a:endParaRPr>
          </a:p>
          <a:p>
            <a:pPr lvl="0">
              <a:lnSpc>
                <a:spcPct val="100000"/>
              </a:lnSpc>
            </a:pPr>
            <a:r>
              <a:rPr lang="en-US" altLang="en-US" sz="1500" b="1" dirty="0">
                <a:solidFill>
                  <a:srgbClr val="FFF5D9"/>
                </a:solidFill>
                <a:latin typeface="Times New Roman" panose="02020603050405020304" pitchFamily="18" charset="0"/>
                <a:cs typeface="Times New Roman" panose="02020603050405020304" pitchFamily="18" charset="0"/>
              </a:rPr>
              <a:t>2nd floor - swimming pool, spa, gym</a:t>
            </a:r>
            <a:r>
              <a:rPr lang="en-US" altLang="en-US" sz="1500" b="1" dirty="0" smtClean="0">
                <a:solidFill>
                  <a:srgbClr val="FFF5D9"/>
                </a:solidFill>
                <a:latin typeface="Times New Roman" panose="02020603050405020304" pitchFamily="18" charset="0"/>
                <a:cs typeface="Times New Roman" panose="02020603050405020304" pitchFamily="18" charset="0"/>
              </a:rPr>
              <a:t>.</a:t>
            </a:r>
            <a:endParaRPr lang="en-US" altLang="en-US" sz="1500" b="1" dirty="0">
              <a:solidFill>
                <a:srgbClr val="FFF5D9"/>
              </a:solidFill>
              <a:latin typeface="Times New Roman" panose="02020603050405020304" pitchFamily="18" charset="0"/>
              <a:cs typeface="Times New Roman" panose="02020603050405020304" pitchFamily="18" charset="0"/>
            </a:endParaRPr>
          </a:p>
          <a:p>
            <a:pPr lvl="0">
              <a:lnSpc>
                <a:spcPct val="100000"/>
              </a:lnSpc>
            </a:pPr>
            <a:endParaRPr lang="en-US" altLang="en-US" sz="1500" b="1" dirty="0">
              <a:solidFill>
                <a:srgbClr val="FFF5D9"/>
              </a:solidFill>
              <a:latin typeface="Times New Roman" panose="02020603050405020304" pitchFamily="18" charset="0"/>
              <a:cs typeface="Times New Roman" panose="02020603050405020304" pitchFamily="18" charset="0"/>
            </a:endParaRPr>
          </a:p>
          <a:p>
            <a:pPr lvl="0">
              <a:lnSpc>
                <a:spcPct val="100000"/>
              </a:lnSpc>
            </a:pPr>
            <a:r>
              <a:rPr lang="en-US" altLang="en-US" sz="1500" b="1" dirty="0">
                <a:solidFill>
                  <a:srgbClr val="FFF5D9"/>
                </a:solidFill>
                <a:latin typeface="Times New Roman" panose="02020603050405020304" pitchFamily="18" charset="0"/>
                <a:cs typeface="Times New Roman" panose="02020603050405020304" pitchFamily="18" charset="0"/>
              </a:rPr>
              <a:t>Prices by floors</a:t>
            </a:r>
          </a:p>
          <a:p>
            <a:pPr lvl="0">
              <a:lnSpc>
                <a:spcPct val="100000"/>
              </a:lnSpc>
            </a:pPr>
            <a:endParaRPr lang="en-US" altLang="en-US" sz="1500" b="1" dirty="0">
              <a:solidFill>
                <a:srgbClr val="FFF5D9"/>
              </a:solidFill>
              <a:latin typeface="Times New Roman" panose="02020603050405020304" pitchFamily="18" charset="0"/>
              <a:cs typeface="Times New Roman" panose="02020603050405020304" pitchFamily="18" charset="0"/>
            </a:endParaRPr>
          </a:p>
          <a:p>
            <a:pPr lvl="0">
              <a:lnSpc>
                <a:spcPct val="100000"/>
              </a:lnSpc>
            </a:pPr>
            <a:r>
              <a:rPr lang="en-US" altLang="en-US" sz="1500" b="1" dirty="0" smtClean="0">
                <a:solidFill>
                  <a:srgbClr val="FFF5D9"/>
                </a:solidFill>
                <a:latin typeface="Times New Roman" panose="02020603050405020304" pitchFamily="18" charset="0"/>
                <a:cs typeface="Times New Roman" panose="02020603050405020304" pitchFamily="18" charset="0"/>
              </a:rPr>
              <a:t>first </a:t>
            </a:r>
            <a:r>
              <a:rPr lang="en-US" altLang="en-US" sz="1500" b="1" dirty="0">
                <a:solidFill>
                  <a:srgbClr val="FFF5D9"/>
                </a:solidFill>
                <a:latin typeface="Times New Roman" panose="02020603050405020304" pitchFamily="18" charset="0"/>
                <a:cs typeface="Times New Roman" panose="02020603050405020304" pitchFamily="18" charset="0"/>
              </a:rPr>
              <a:t>floor </a:t>
            </a:r>
            <a:r>
              <a:rPr lang="en-US" altLang="en-US" sz="1500" b="1" dirty="0" smtClean="0">
                <a:solidFill>
                  <a:srgbClr val="FFF5D9"/>
                </a:solidFill>
                <a:latin typeface="Times New Roman" panose="02020603050405020304" pitchFamily="18" charset="0"/>
                <a:cs typeface="Times New Roman" panose="02020603050405020304" pitchFamily="18" charset="0"/>
              </a:rPr>
              <a:t>16</a:t>
            </a:r>
            <a:r>
              <a:rPr lang="ka-GE" altLang="en-US" sz="1500" b="1" dirty="0" smtClean="0">
                <a:solidFill>
                  <a:srgbClr val="FFF5D9"/>
                </a:solidFill>
                <a:latin typeface="Times New Roman" panose="02020603050405020304" pitchFamily="18" charset="0"/>
                <a:cs typeface="Times New Roman" panose="02020603050405020304" pitchFamily="18" charset="0"/>
              </a:rPr>
              <a:t>0</a:t>
            </a:r>
            <a:r>
              <a:rPr lang="en-US" altLang="en-US" sz="1500" b="1" dirty="0" smtClean="0">
                <a:solidFill>
                  <a:srgbClr val="FFF5D9"/>
                </a:solidFill>
                <a:latin typeface="Times New Roman" panose="02020603050405020304" pitchFamily="18" charset="0"/>
                <a:cs typeface="Times New Roman" panose="02020603050405020304" pitchFamily="18" charset="0"/>
              </a:rPr>
              <a:t>0 </a:t>
            </a:r>
            <a:r>
              <a:rPr lang="en-US" altLang="en-US" sz="1500" b="1" dirty="0">
                <a:solidFill>
                  <a:srgbClr val="FFF5D9"/>
                </a:solidFill>
                <a:latin typeface="Times New Roman" panose="02020603050405020304" pitchFamily="18" charset="0"/>
                <a:cs typeface="Times New Roman" panose="02020603050405020304" pitchFamily="18" charset="0"/>
              </a:rPr>
              <a:t>$ Panorama </a:t>
            </a:r>
            <a:r>
              <a:rPr lang="en-US" altLang="en-US" sz="1500" b="1" dirty="0" smtClean="0">
                <a:solidFill>
                  <a:srgbClr val="FFF5D9"/>
                </a:solidFill>
                <a:latin typeface="Times New Roman" panose="02020603050405020304" pitchFamily="18" charset="0"/>
                <a:cs typeface="Times New Roman" panose="02020603050405020304" pitchFamily="18" charset="0"/>
              </a:rPr>
              <a:t>16</a:t>
            </a:r>
            <a:r>
              <a:rPr lang="ka-GE" altLang="en-US" sz="1500" b="1" dirty="0" smtClean="0">
                <a:solidFill>
                  <a:srgbClr val="FFF5D9"/>
                </a:solidFill>
                <a:latin typeface="Times New Roman" panose="02020603050405020304" pitchFamily="18" charset="0"/>
                <a:cs typeface="Times New Roman" panose="02020603050405020304" pitchFamily="18" charset="0"/>
              </a:rPr>
              <a:t>5</a:t>
            </a:r>
            <a:r>
              <a:rPr lang="en-US" altLang="en-US" sz="1500" b="1" dirty="0" smtClean="0">
                <a:solidFill>
                  <a:srgbClr val="FFF5D9"/>
                </a:solidFill>
                <a:latin typeface="Times New Roman" panose="02020603050405020304" pitchFamily="18" charset="0"/>
                <a:cs typeface="Times New Roman" panose="02020603050405020304" pitchFamily="18" charset="0"/>
              </a:rPr>
              <a:t>0 </a:t>
            </a:r>
            <a:r>
              <a:rPr lang="en-US" altLang="en-US" sz="1500" b="1" dirty="0">
                <a:solidFill>
                  <a:srgbClr val="FFF5D9"/>
                </a:solidFill>
                <a:latin typeface="Times New Roman" panose="02020603050405020304" pitchFamily="18" charset="0"/>
                <a:cs typeface="Times New Roman" panose="02020603050405020304" pitchFamily="18" charset="0"/>
              </a:rPr>
              <a:t>$</a:t>
            </a:r>
          </a:p>
          <a:p>
            <a:pPr lvl="0">
              <a:lnSpc>
                <a:spcPct val="100000"/>
              </a:lnSpc>
            </a:pPr>
            <a:endParaRPr lang="en-US" altLang="en-US" sz="1500" b="1" dirty="0">
              <a:solidFill>
                <a:srgbClr val="FFF5D9"/>
              </a:solidFill>
              <a:latin typeface="Times New Roman" panose="02020603050405020304" pitchFamily="18" charset="0"/>
              <a:cs typeface="Times New Roman" panose="02020603050405020304" pitchFamily="18" charset="0"/>
            </a:endParaRPr>
          </a:p>
          <a:p>
            <a:pPr lvl="0">
              <a:lnSpc>
                <a:spcPct val="100000"/>
              </a:lnSpc>
            </a:pPr>
            <a:r>
              <a:rPr lang="en-US" altLang="en-US" sz="1500" b="1" dirty="0" smtClean="0">
                <a:solidFill>
                  <a:srgbClr val="FFF5D9"/>
                </a:solidFill>
                <a:latin typeface="Times New Roman" panose="02020603050405020304" pitchFamily="18" charset="0"/>
                <a:cs typeface="Times New Roman" panose="02020603050405020304" pitchFamily="18" charset="0"/>
              </a:rPr>
              <a:t>second </a:t>
            </a:r>
            <a:r>
              <a:rPr lang="en-US" altLang="en-US" sz="1500" b="1" dirty="0">
                <a:solidFill>
                  <a:srgbClr val="FFF5D9"/>
                </a:solidFill>
                <a:latin typeface="Times New Roman" panose="02020603050405020304" pitchFamily="18" charset="0"/>
                <a:cs typeface="Times New Roman" panose="02020603050405020304" pitchFamily="18" charset="0"/>
              </a:rPr>
              <a:t>floor </a:t>
            </a:r>
            <a:r>
              <a:rPr lang="en-US" altLang="en-US" sz="1500" b="1" dirty="0" smtClean="0">
                <a:solidFill>
                  <a:srgbClr val="FFF5D9"/>
                </a:solidFill>
                <a:latin typeface="Times New Roman" panose="02020603050405020304" pitchFamily="18" charset="0"/>
                <a:cs typeface="Times New Roman" panose="02020603050405020304" pitchFamily="18" charset="0"/>
              </a:rPr>
              <a:t>16</a:t>
            </a:r>
            <a:r>
              <a:rPr lang="ka-GE" altLang="en-US" sz="1500" b="1" dirty="0" smtClean="0">
                <a:solidFill>
                  <a:srgbClr val="FFF5D9"/>
                </a:solidFill>
                <a:latin typeface="Times New Roman" panose="02020603050405020304" pitchFamily="18" charset="0"/>
                <a:cs typeface="Times New Roman" panose="02020603050405020304" pitchFamily="18" charset="0"/>
              </a:rPr>
              <a:t>0</a:t>
            </a:r>
            <a:r>
              <a:rPr lang="en-US" altLang="en-US" sz="1500" b="1" dirty="0" smtClean="0">
                <a:solidFill>
                  <a:srgbClr val="FFF5D9"/>
                </a:solidFill>
                <a:latin typeface="Times New Roman" panose="02020603050405020304" pitchFamily="18" charset="0"/>
                <a:cs typeface="Times New Roman" panose="02020603050405020304" pitchFamily="18" charset="0"/>
              </a:rPr>
              <a:t>0 </a:t>
            </a:r>
            <a:r>
              <a:rPr lang="en-US" altLang="en-US" sz="1500" b="1" dirty="0">
                <a:solidFill>
                  <a:srgbClr val="FFF5D9"/>
                </a:solidFill>
                <a:latin typeface="Times New Roman" panose="02020603050405020304" pitchFamily="18" charset="0"/>
                <a:cs typeface="Times New Roman" panose="02020603050405020304" pitchFamily="18" charset="0"/>
              </a:rPr>
              <a:t>$ Panorama </a:t>
            </a:r>
            <a:r>
              <a:rPr lang="en-US" altLang="en-US" sz="1500" b="1" dirty="0" smtClean="0">
                <a:solidFill>
                  <a:srgbClr val="FFF5D9"/>
                </a:solidFill>
                <a:latin typeface="Times New Roman" panose="02020603050405020304" pitchFamily="18" charset="0"/>
                <a:cs typeface="Times New Roman" panose="02020603050405020304" pitchFamily="18" charset="0"/>
              </a:rPr>
              <a:t>16</a:t>
            </a:r>
            <a:r>
              <a:rPr lang="ka-GE" altLang="en-US" sz="1500" b="1" dirty="0" smtClean="0">
                <a:solidFill>
                  <a:srgbClr val="FFF5D9"/>
                </a:solidFill>
                <a:latin typeface="Times New Roman" panose="02020603050405020304" pitchFamily="18" charset="0"/>
                <a:cs typeface="Times New Roman" panose="02020603050405020304" pitchFamily="18" charset="0"/>
              </a:rPr>
              <a:t>5</a:t>
            </a:r>
            <a:r>
              <a:rPr lang="en-US" altLang="en-US" sz="1500" b="1" dirty="0" smtClean="0">
                <a:solidFill>
                  <a:srgbClr val="FFF5D9"/>
                </a:solidFill>
                <a:latin typeface="Times New Roman" panose="02020603050405020304" pitchFamily="18" charset="0"/>
                <a:cs typeface="Times New Roman" panose="02020603050405020304" pitchFamily="18" charset="0"/>
              </a:rPr>
              <a:t>0 </a:t>
            </a:r>
            <a:r>
              <a:rPr lang="en-US" altLang="en-US" sz="1500" b="1" dirty="0">
                <a:solidFill>
                  <a:srgbClr val="FFF5D9"/>
                </a:solidFill>
                <a:latin typeface="Times New Roman" panose="02020603050405020304" pitchFamily="18" charset="0"/>
                <a:cs typeface="Times New Roman" panose="02020603050405020304" pitchFamily="18" charset="0"/>
              </a:rPr>
              <a:t>$</a:t>
            </a:r>
          </a:p>
          <a:p>
            <a:pPr lvl="0">
              <a:lnSpc>
                <a:spcPct val="100000"/>
              </a:lnSpc>
            </a:pPr>
            <a:endParaRPr lang="en-US" altLang="en-US" sz="1500" b="1" dirty="0">
              <a:solidFill>
                <a:srgbClr val="FFF5D9"/>
              </a:solidFill>
              <a:latin typeface="Times New Roman" panose="02020603050405020304" pitchFamily="18" charset="0"/>
              <a:cs typeface="Times New Roman" panose="02020603050405020304" pitchFamily="18" charset="0"/>
            </a:endParaRPr>
          </a:p>
          <a:p>
            <a:pPr lvl="0">
              <a:lnSpc>
                <a:spcPct val="100000"/>
              </a:lnSpc>
            </a:pPr>
            <a:r>
              <a:rPr lang="en-US" altLang="en-US" sz="1500" b="1" dirty="0" smtClean="0">
                <a:solidFill>
                  <a:srgbClr val="FFF5D9"/>
                </a:solidFill>
                <a:latin typeface="Times New Roman" panose="02020603050405020304" pitchFamily="18" charset="0"/>
                <a:cs typeface="Times New Roman" panose="02020603050405020304" pitchFamily="18" charset="0"/>
              </a:rPr>
              <a:t>Third </a:t>
            </a:r>
            <a:r>
              <a:rPr lang="en-US" altLang="en-US" sz="1500" b="1" dirty="0">
                <a:solidFill>
                  <a:srgbClr val="FFF5D9"/>
                </a:solidFill>
                <a:latin typeface="Times New Roman" panose="02020603050405020304" pitchFamily="18" charset="0"/>
                <a:cs typeface="Times New Roman" panose="02020603050405020304" pitchFamily="18" charset="0"/>
              </a:rPr>
              <a:t>- </a:t>
            </a:r>
            <a:r>
              <a:rPr lang="en-US" altLang="en-US" sz="1500" b="1" dirty="0" smtClean="0">
                <a:solidFill>
                  <a:srgbClr val="FFF5D9"/>
                </a:solidFill>
                <a:latin typeface="Times New Roman" panose="02020603050405020304" pitchFamily="18" charset="0"/>
                <a:cs typeface="Times New Roman" panose="02020603050405020304" pitchFamily="18" charset="0"/>
              </a:rPr>
              <a:t>Floor </a:t>
            </a:r>
            <a:r>
              <a:rPr lang="en-US" altLang="en-US" sz="1500" b="1" dirty="0" smtClean="0">
                <a:solidFill>
                  <a:srgbClr val="FFF5D9"/>
                </a:solidFill>
                <a:latin typeface="Times New Roman" panose="02020603050405020304" pitchFamily="18" charset="0"/>
                <a:cs typeface="Times New Roman" panose="02020603050405020304" pitchFamily="18" charset="0"/>
              </a:rPr>
              <a:t>16</a:t>
            </a:r>
            <a:r>
              <a:rPr lang="ka-GE" altLang="en-US" sz="1500" b="1" dirty="0" smtClean="0">
                <a:solidFill>
                  <a:srgbClr val="FFF5D9"/>
                </a:solidFill>
                <a:latin typeface="Times New Roman" panose="02020603050405020304" pitchFamily="18" charset="0"/>
                <a:cs typeface="Times New Roman" panose="02020603050405020304" pitchFamily="18" charset="0"/>
              </a:rPr>
              <a:t>50</a:t>
            </a:r>
            <a:r>
              <a:rPr lang="en-US" altLang="en-US" sz="1500" b="1" dirty="0" smtClean="0">
                <a:solidFill>
                  <a:srgbClr val="FFF5D9"/>
                </a:solidFill>
                <a:latin typeface="Times New Roman" panose="02020603050405020304" pitchFamily="18" charset="0"/>
                <a:cs typeface="Times New Roman" panose="02020603050405020304" pitchFamily="18" charset="0"/>
              </a:rPr>
              <a:t> </a:t>
            </a:r>
            <a:r>
              <a:rPr lang="en-US" altLang="en-US" sz="1500" b="1" dirty="0" smtClean="0">
                <a:solidFill>
                  <a:srgbClr val="FFF5D9"/>
                </a:solidFill>
                <a:latin typeface="Times New Roman" panose="02020603050405020304" pitchFamily="18" charset="0"/>
                <a:cs typeface="Times New Roman" panose="02020603050405020304" pitchFamily="18" charset="0"/>
              </a:rPr>
              <a:t>$ </a:t>
            </a:r>
            <a:r>
              <a:rPr lang="en-US" altLang="en-US" sz="1500" b="1" dirty="0">
                <a:solidFill>
                  <a:srgbClr val="FFF5D9"/>
                </a:solidFill>
                <a:latin typeface="Times New Roman" panose="02020603050405020304" pitchFamily="18" charset="0"/>
                <a:cs typeface="Times New Roman" panose="02020603050405020304" pitchFamily="18" charset="0"/>
              </a:rPr>
              <a:t>Panorama </a:t>
            </a:r>
            <a:r>
              <a:rPr lang="en-US" altLang="en-US" sz="1500" b="1" dirty="0" smtClean="0">
                <a:solidFill>
                  <a:srgbClr val="FFF5D9"/>
                </a:solidFill>
                <a:latin typeface="Times New Roman" panose="02020603050405020304" pitchFamily="18" charset="0"/>
                <a:cs typeface="Times New Roman" panose="02020603050405020304" pitchFamily="18" charset="0"/>
              </a:rPr>
              <a:t>17</a:t>
            </a:r>
            <a:r>
              <a:rPr lang="ka-GE" altLang="en-US" sz="1500" b="1" dirty="0" smtClean="0">
                <a:solidFill>
                  <a:srgbClr val="FFF5D9"/>
                </a:solidFill>
                <a:latin typeface="Times New Roman" panose="02020603050405020304" pitchFamily="18" charset="0"/>
                <a:cs typeface="Times New Roman" panose="02020603050405020304" pitchFamily="18" charset="0"/>
              </a:rPr>
              <a:t>0</a:t>
            </a:r>
            <a:r>
              <a:rPr lang="en-US" altLang="en-US" sz="1500" b="1" dirty="0" smtClean="0">
                <a:solidFill>
                  <a:srgbClr val="FFF5D9"/>
                </a:solidFill>
                <a:latin typeface="Times New Roman" panose="02020603050405020304" pitchFamily="18" charset="0"/>
                <a:cs typeface="Times New Roman" panose="02020603050405020304" pitchFamily="18" charset="0"/>
              </a:rPr>
              <a:t>0 $</a:t>
            </a:r>
            <a:endParaRPr lang="en-US" altLang="en-US" sz="1500" b="1" dirty="0">
              <a:solidFill>
                <a:srgbClr val="FFF5D9"/>
              </a:solidFill>
              <a:latin typeface="Times New Roman" panose="02020603050405020304" pitchFamily="18" charset="0"/>
              <a:cs typeface="Times New Roman" panose="02020603050405020304" pitchFamily="18" charset="0"/>
            </a:endParaRPr>
          </a:p>
          <a:p>
            <a:pPr lvl="0">
              <a:lnSpc>
                <a:spcPct val="100000"/>
              </a:lnSpc>
            </a:pPr>
            <a:endParaRPr lang="en-US" altLang="en-US" sz="1500" b="1" dirty="0">
              <a:solidFill>
                <a:srgbClr val="FFF5D9"/>
              </a:solidFill>
              <a:latin typeface="Times New Roman" panose="02020603050405020304" pitchFamily="18" charset="0"/>
              <a:cs typeface="Times New Roman" panose="02020603050405020304" pitchFamily="18" charset="0"/>
            </a:endParaRPr>
          </a:p>
          <a:p>
            <a:pPr lvl="0">
              <a:lnSpc>
                <a:spcPct val="100000"/>
              </a:lnSpc>
            </a:pPr>
            <a:r>
              <a:rPr lang="en-US" altLang="en-US" sz="1500" b="1" dirty="0" smtClean="0">
                <a:solidFill>
                  <a:srgbClr val="FFF5D9"/>
                </a:solidFill>
                <a:latin typeface="Times New Roman" panose="02020603050405020304" pitchFamily="18" charset="0"/>
                <a:cs typeface="Times New Roman" panose="02020603050405020304" pitchFamily="18" charset="0"/>
              </a:rPr>
              <a:t>4-th </a:t>
            </a:r>
            <a:r>
              <a:rPr lang="en-US" altLang="en-US" sz="1500" b="1" dirty="0">
                <a:solidFill>
                  <a:srgbClr val="FFF5D9"/>
                </a:solidFill>
                <a:latin typeface="Times New Roman" panose="02020603050405020304" pitchFamily="18" charset="0"/>
                <a:cs typeface="Times New Roman" panose="02020603050405020304" pitchFamily="18" charset="0"/>
              </a:rPr>
              <a:t>floor </a:t>
            </a:r>
            <a:r>
              <a:rPr lang="en-US" altLang="en-US" sz="1500" b="1" dirty="0" smtClean="0">
                <a:solidFill>
                  <a:srgbClr val="FFF5D9"/>
                </a:solidFill>
                <a:latin typeface="Times New Roman" panose="02020603050405020304" pitchFamily="18" charset="0"/>
                <a:cs typeface="Times New Roman" panose="02020603050405020304" pitchFamily="18" charset="0"/>
              </a:rPr>
              <a:t>17</a:t>
            </a:r>
            <a:r>
              <a:rPr lang="ka-GE" altLang="en-US" sz="1500" b="1" dirty="0" smtClean="0">
                <a:solidFill>
                  <a:srgbClr val="FFF5D9"/>
                </a:solidFill>
                <a:latin typeface="Times New Roman" panose="02020603050405020304" pitchFamily="18" charset="0"/>
                <a:cs typeface="Times New Roman" panose="02020603050405020304" pitchFamily="18" charset="0"/>
              </a:rPr>
              <a:t>0</a:t>
            </a:r>
            <a:r>
              <a:rPr lang="en-US" altLang="en-US" sz="1500" b="1" dirty="0" smtClean="0">
                <a:solidFill>
                  <a:srgbClr val="FFF5D9"/>
                </a:solidFill>
                <a:latin typeface="Times New Roman" panose="02020603050405020304" pitchFamily="18" charset="0"/>
                <a:cs typeface="Times New Roman" panose="02020603050405020304" pitchFamily="18" charset="0"/>
              </a:rPr>
              <a:t>0 </a:t>
            </a:r>
            <a:r>
              <a:rPr lang="en-US" altLang="en-US" sz="1500" b="1" dirty="0">
                <a:solidFill>
                  <a:srgbClr val="FFF5D9"/>
                </a:solidFill>
                <a:latin typeface="Times New Roman" panose="02020603050405020304" pitchFamily="18" charset="0"/>
                <a:cs typeface="Times New Roman" panose="02020603050405020304" pitchFamily="18" charset="0"/>
              </a:rPr>
              <a:t>$ Panorama </a:t>
            </a:r>
            <a:r>
              <a:rPr lang="en-US" altLang="en-US" sz="1500" b="1" dirty="0" smtClean="0">
                <a:solidFill>
                  <a:srgbClr val="FFF5D9"/>
                </a:solidFill>
                <a:latin typeface="Times New Roman" panose="02020603050405020304" pitchFamily="18" charset="0"/>
                <a:cs typeface="Times New Roman" panose="02020603050405020304" pitchFamily="18" charset="0"/>
              </a:rPr>
              <a:t>17</a:t>
            </a:r>
            <a:r>
              <a:rPr lang="ka-GE" altLang="en-US" sz="1500" b="1" dirty="0" smtClean="0">
                <a:solidFill>
                  <a:srgbClr val="FFF5D9"/>
                </a:solidFill>
                <a:latin typeface="Times New Roman" panose="02020603050405020304" pitchFamily="18" charset="0"/>
                <a:cs typeface="Times New Roman" panose="02020603050405020304" pitchFamily="18" charset="0"/>
              </a:rPr>
              <a:t>5</a:t>
            </a:r>
            <a:r>
              <a:rPr lang="en-US" altLang="en-US" sz="1500" b="1" dirty="0" smtClean="0">
                <a:solidFill>
                  <a:srgbClr val="FFF5D9"/>
                </a:solidFill>
                <a:latin typeface="Times New Roman" panose="02020603050405020304" pitchFamily="18" charset="0"/>
                <a:cs typeface="Times New Roman" panose="02020603050405020304" pitchFamily="18" charset="0"/>
              </a:rPr>
              <a:t>0 </a:t>
            </a:r>
            <a:r>
              <a:rPr lang="en-US" altLang="en-US" sz="1500" b="1" dirty="0">
                <a:solidFill>
                  <a:srgbClr val="FFF5D9"/>
                </a:solidFill>
                <a:latin typeface="Times New Roman" panose="02020603050405020304" pitchFamily="18" charset="0"/>
                <a:cs typeface="Times New Roman" panose="02020603050405020304" pitchFamily="18" charset="0"/>
              </a:rPr>
              <a:t>$</a:t>
            </a:r>
          </a:p>
          <a:p>
            <a:pPr lvl="0">
              <a:lnSpc>
                <a:spcPct val="100000"/>
              </a:lnSpc>
            </a:pPr>
            <a:endParaRPr lang="en-US" altLang="en-US" sz="1500" b="1" dirty="0">
              <a:solidFill>
                <a:srgbClr val="FFF5D9"/>
              </a:solidFill>
              <a:latin typeface="Times New Roman" panose="02020603050405020304" pitchFamily="18" charset="0"/>
              <a:cs typeface="Times New Roman" panose="02020603050405020304" pitchFamily="18" charset="0"/>
            </a:endParaRPr>
          </a:p>
          <a:p>
            <a:pPr lvl="0">
              <a:lnSpc>
                <a:spcPct val="100000"/>
              </a:lnSpc>
            </a:pPr>
            <a:r>
              <a:rPr lang="en-US" altLang="en-US" sz="1500" b="1" dirty="0" smtClean="0">
                <a:solidFill>
                  <a:srgbClr val="FFF5D9"/>
                </a:solidFill>
                <a:latin typeface="Times New Roman" panose="02020603050405020304" pitchFamily="18" charset="0"/>
                <a:cs typeface="Times New Roman" panose="02020603050405020304" pitchFamily="18" charset="0"/>
              </a:rPr>
              <a:t>5-th </a:t>
            </a:r>
            <a:r>
              <a:rPr lang="en-US" altLang="en-US" sz="1500" b="1" dirty="0">
                <a:solidFill>
                  <a:srgbClr val="FFF5D9"/>
                </a:solidFill>
                <a:latin typeface="Times New Roman" panose="02020603050405020304" pitchFamily="18" charset="0"/>
                <a:cs typeface="Times New Roman" panose="02020603050405020304" pitchFamily="18" charset="0"/>
              </a:rPr>
              <a:t>Floor </a:t>
            </a:r>
            <a:r>
              <a:rPr lang="en-US" altLang="en-US" sz="1500" b="1" dirty="0" smtClean="0">
                <a:solidFill>
                  <a:srgbClr val="FFF5D9"/>
                </a:solidFill>
                <a:latin typeface="Times New Roman" panose="02020603050405020304" pitchFamily="18" charset="0"/>
                <a:cs typeface="Times New Roman" panose="02020603050405020304" pitchFamily="18" charset="0"/>
              </a:rPr>
              <a:t>17</a:t>
            </a:r>
            <a:r>
              <a:rPr lang="ka-GE" altLang="en-US" sz="1500" b="1" dirty="0" smtClean="0">
                <a:solidFill>
                  <a:srgbClr val="FFF5D9"/>
                </a:solidFill>
                <a:latin typeface="Times New Roman" panose="02020603050405020304" pitchFamily="18" charset="0"/>
                <a:cs typeface="Times New Roman" panose="02020603050405020304" pitchFamily="18" charset="0"/>
              </a:rPr>
              <a:t>5</a:t>
            </a:r>
            <a:r>
              <a:rPr lang="en-US" altLang="en-US" sz="1500" b="1" dirty="0" smtClean="0">
                <a:solidFill>
                  <a:srgbClr val="FFF5D9"/>
                </a:solidFill>
                <a:latin typeface="Times New Roman" panose="02020603050405020304" pitchFamily="18" charset="0"/>
                <a:cs typeface="Times New Roman" panose="02020603050405020304" pitchFamily="18" charset="0"/>
              </a:rPr>
              <a:t>0 $ Panorama </a:t>
            </a:r>
            <a:r>
              <a:rPr lang="en-US" altLang="en-US" sz="1500" b="1" dirty="0" smtClean="0">
                <a:solidFill>
                  <a:srgbClr val="FFF5D9"/>
                </a:solidFill>
                <a:latin typeface="Times New Roman" panose="02020603050405020304" pitchFamily="18" charset="0"/>
                <a:cs typeface="Times New Roman" panose="02020603050405020304" pitchFamily="18" charset="0"/>
              </a:rPr>
              <a:t>18</a:t>
            </a:r>
            <a:r>
              <a:rPr lang="ka-GE" altLang="en-US" sz="1500" b="1" dirty="0" smtClean="0">
                <a:solidFill>
                  <a:srgbClr val="FFF5D9"/>
                </a:solidFill>
                <a:latin typeface="Times New Roman" panose="02020603050405020304" pitchFamily="18" charset="0"/>
                <a:cs typeface="Times New Roman" panose="02020603050405020304" pitchFamily="18" charset="0"/>
              </a:rPr>
              <a:t>0</a:t>
            </a:r>
            <a:r>
              <a:rPr lang="en-US" altLang="en-US" sz="1500" b="1" dirty="0" smtClean="0">
                <a:solidFill>
                  <a:srgbClr val="FFF5D9"/>
                </a:solidFill>
                <a:latin typeface="Times New Roman" panose="02020603050405020304" pitchFamily="18" charset="0"/>
                <a:cs typeface="Times New Roman" panose="02020603050405020304" pitchFamily="18" charset="0"/>
              </a:rPr>
              <a:t>0 $</a:t>
            </a:r>
            <a:endParaRPr lang="en-US" altLang="en-US" sz="1500" b="1" dirty="0">
              <a:solidFill>
                <a:srgbClr val="FFF5D9"/>
              </a:solidFill>
              <a:latin typeface="Times New Roman" panose="02020603050405020304" pitchFamily="18" charset="0"/>
              <a:cs typeface="Times New Roman" panose="02020603050405020304" pitchFamily="18" charset="0"/>
            </a:endParaRPr>
          </a:p>
          <a:p>
            <a:pPr lvl="0">
              <a:lnSpc>
                <a:spcPct val="100000"/>
              </a:lnSpc>
            </a:pPr>
            <a:endParaRPr lang="en-US" altLang="en-US" sz="1500" b="1" dirty="0">
              <a:solidFill>
                <a:srgbClr val="FFF5D9"/>
              </a:solidFill>
              <a:latin typeface="Times New Roman" panose="02020603050405020304" pitchFamily="18" charset="0"/>
              <a:cs typeface="Times New Roman" panose="02020603050405020304" pitchFamily="18" charset="0"/>
            </a:endParaRPr>
          </a:p>
          <a:p>
            <a:pPr lvl="0">
              <a:lnSpc>
                <a:spcPct val="100000"/>
              </a:lnSpc>
            </a:pPr>
            <a:r>
              <a:rPr lang="en-US" altLang="en-US" sz="1500" b="1" dirty="0" smtClean="0">
                <a:solidFill>
                  <a:srgbClr val="FFF5D9"/>
                </a:solidFill>
                <a:latin typeface="Times New Roman" panose="02020603050405020304" pitchFamily="18" charset="0"/>
                <a:cs typeface="Times New Roman" panose="02020603050405020304" pitchFamily="18" charset="0"/>
              </a:rPr>
              <a:t>6-th </a:t>
            </a:r>
            <a:r>
              <a:rPr lang="en-US" altLang="en-US" sz="1500" b="1" dirty="0">
                <a:solidFill>
                  <a:srgbClr val="FFF5D9"/>
                </a:solidFill>
                <a:latin typeface="Times New Roman" panose="02020603050405020304" pitchFamily="18" charset="0"/>
                <a:cs typeface="Times New Roman" panose="02020603050405020304" pitchFamily="18" charset="0"/>
              </a:rPr>
              <a:t>Floor </a:t>
            </a:r>
            <a:r>
              <a:rPr lang="en-US" altLang="en-US" sz="1500" b="1" dirty="0" smtClean="0">
                <a:solidFill>
                  <a:srgbClr val="FFF5D9"/>
                </a:solidFill>
                <a:latin typeface="Times New Roman" panose="02020603050405020304" pitchFamily="18" charset="0"/>
                <a:cs typeface="Times New Roman" panose="02020603050405020304" pitchFamily="18" charset="0"/>
              </a:rPr>
              <a:t>18</a:t>
            </a:r>
            <a:r>
              <a:rPr lang="ka-GE" altLang="en-US" sz="1500" b="1" dirty="0" smtClean="0">
                <a:solidFill>
                  <a:srgbClr val="FFF5D9"/>
                </a:solidFill>
                <a:latin typeface="Times New Roman" panose="02020603050405020304" pitchFamily="18" charset="0"/>
                <a:cs typeface="Times New Roman" panose="02020603050405020304" pitchFamily="18" charset="0"/>
              </a:rPr>
              <a:t>0</a:t>
            </a:r>
            <a:r>
              <a:rPr lang="en-US" altLang="en-US" sz="1500" b="1" dirty="0" smtClean="0">
                <a:solidFill>
                  <a:srgbClr val="FFF5D9"/>
                </a:solidFill>
                <a:latin typeface="Times New Roman" panose="02020603050405020304" pitchFamily="18" charset="0"/>
                <a:cs typeface="Times New Roman" panose="02020603050405020304" pitchFamily="18" charset="0"/>
              </a:rPr>
              <a:t>0 </a:t>
            </a:r>
            <a:r>
              <a:rPr lang="en-US" altLang="en-US" sz="1500" b="1" dirty="0">
                <a:solidFill>
                  <a:srgbClr val="FFF5D9"/>
                </a:solidFill>
                <a:latin typeface="Times New Roman" panose="02020603050405020304" pitchFamily="18" charset="0"/>
                <a:cs typeface="Times New Roman" panose="02020603050405020304" pitchFamily="18" charset="0"/>
              </a:rPr>
              <a:t>$ Panorama </a:t>
            </a:r>
            <a:r>
              <a:rPr lang="en-US" altLang="en-US" sz="1500" b="1" dirty="0" smtClean="0">
                <a:solidFill>
                  <a:srgbClr val="FFF5D9"/>
                </a:solidFill>
                <a:latin typeface="Times New Roman" panose="02020603050405020304" pitchFamily="18" charset="0"/>
                <a:cs typeface="Times New Roman" panose="02020603050405020304" pitchFamily="18" charset="0"/>
              </a:rPr>
              <a:t>18</a:t>
            </a:r>
            <a:r>
              <a:rPr lang="ka-GE" altLang="en-US" sz="1500" b="1" dirty="0" smtClean="0">
                <a:solidFill>
                  <a:srgbClr val="FFF5D9"/>
                </a:solidFill>
                <a:latin typeface="Times New Roman" panose="02020603050405020304" pitchFamily="18" charset="0"/>
                <a:cs typeface="Times New Roman" panose="02020603050405020304" pitchFamily="18" charset="0"/>
              </a:rPr>
              <a:t>5</a:t>
            </a:r>
            <a:r>
              <a:rPr lang="en-US" altLang="en-US" sz="1500" b="1" dirty="0" smtClean="0">
                <a:solidFill>
                  <a:srgbClr val="FFF5D9"/>
                </a:solidFill>
                <a:latin typeface="Times New Roman" panose="02020603050405020304" pitchFamily="18" charset="0"/>
                <a:cs typeface="Times New Roman" panose="02020603050405020304" pitchFamily="18" charset="0"/>
              </a:rPr>
              <a:t>0 </a:t>
            </a:r>
            <a:r>
              <a:rPr lang="en-US" altLang="en-US" sz="1500" b="1" dirty="0">
                <a:solidFill>
                  <a:srgbClr val="FFF5D9"/>
                </a:solidFill>
                <a:latin typeface="Times New Roman" panose="02020603050405020304" pitchFamily="18" charset="0"/>
                <a:cs typeface="Times New Roman" panose="02020603050405020304" pitchFamily="18" charset="0"/>
              </a:rPr>
              <a:t>$</a:t>
            </a:r>
          </a:p>
          <a:p>
            <a:pPr lvl="0">
              <a:lnSpc>
                <a:spcPct val="100000"/>
              </a:lnSpc>
            </a:pPr>
            <a:endParaRPr lang="en-US" altLang="en-US" sz="1500" b="1" dirty="0">
              <a:solidFill>
                <a:srgbClr val="FFF5D9"/>
              </a:solidFill>
              <a:latin typeface="Times New Roman" panose="02020603050405020304" pitchFamily="18" charset="0"/>
              <a:cs typeface="Times New Roman" panose="02020603050405020304" pitchFamily="18" charset="0"/>
            </a:endParaRPr>
          </a:p>
          <a:p>
            <a:pPr lvl="0">
              <a:lnSpc>
                <a:spcPct val="100000"/>
              </a:lnSpc>
            </a:pPr>
            <a:r>
              <a:rPr lang="en-US" altLang="en-US" sz="1500" b="1" dirty="0" smtClean="0">
                <a:solidFill>
                  <a:srgbClr val="FFF5D9"/>
                </a:solidFill>
                <a:latin typeface="Times New Roman" panose="02020603050405020304" pitchFamily="18" charset="0"/>
                <a:cs typeface="Times New Roman" panose="02020603050405020304" pitchFamily="18" charset="0"/>
              </a:rPr>
              <a:t>7-th </a:t>
            </a:r>
            <a:r>
              <a:rPr lang="en-US" altLang="en-US" sz="1500" b="1" dirty="0">
                <a:solidFill>
                  <a:srgbClr val="FFF5D9"/>
                </a:solidFill>
                <a:latin typeface="Times New Roman" panose="02020603050405020304" pitchFamily="18" charset="0"/>
                <a:cs typeface="Times New Roman" panose="02020603050405020304" pitchFamily="18" charset="0"/>
              </a:rPr>
              <a:t>Floor </a:t>
            </a:r>
            <a:r>
              <a:rPr lang="en-US" altLang="en-US" sz="1500" b="1" dirty="0" smtClean="0">
                <a:solidFill>
                  <a:srgbClr val="FFF5D9"/>
                </a:solidFill>
                <a:latin typeface="Times New Roman" panose="02020603050405020304" pitchFamily="18" charset="0"/>
                <a:cs typeface="Times New Roman" panose="02020603050405020304" pitchFamily="18" charset="0"/>
              </a:rPr>
              <a:t>18</a:t>
            </a:r>
            <a:r>
              <a:rPr lang="ka-GE" altLang="en-US" sz="1500" b="1" dirty="0" smtClean="0">
                <a:solidFill>
                  <a:srgbClr val="FFF5D9"/>
                </a:solidFill>
                <a:latin typeface="Times New Roman" panose="02020603050405020304" pitchFamily="18" charset="0"/>
                <a:cs typeface="Times New Roman" panose="02020603050405020304" pitchFamily="18" charset="0"/>
              </a:rPr>
              <a:t>5</a:t>
            </a:r>
            <a:r>
              <a:rPr lang="en-US" altLang="en-US" sz="1500" b="1" dirty="0" smtClean="0">
                <a:solidFill>
                  <a:srgbClr val="FFF5D9"/>
                </a:solidFill>
                <a:latin typeface="Times New Roman" panose="02020603050405020304" pitchFamily="18" charset="0"/>
                <a:cs typeface="Times New Roman" panose="02020603050405020304" pitchFamily="18" charset="0"/>
              </a:rPr>
              <a:t>0 </a:t>
            </a:r>
            <a:r>
              <a:rPr lang="en-US" altLang="en-US" sz="1500" b="1" dirty="0">
                <a:solidFill>
                  <a:srgbClr val="FFF5D9"/>
                </a:solidFill>
                <a:latin typeface="Times New Roman" panose="02020603050405020304" pitchFamily="18" charset="0"/>
                <a:cs typeface="Times New Roman" panose="02020603050405020304" pitchFamily="18" charset="0"/>
              </a:rPr>
              <a:t>$ Panorama </a:t>
            </a:r>
            <a:r>
              <a:rPr lang="en-US" altLang="en-US" sz="1500" b="1" dirty="0" smtClean="0">
                <a:solidFill>
                  <a:srgbClr val="FFF5D9"/>
                </a:solidFill>
                <a:latin typeface="Times New Roman" panose="02020603050405020304" pitchFamily="18" charset="0"/>
                <a:cs typeface="Times New Roman" panose="02020603050405020304" pitchFamily="18" charset="0"/>
              </a:rPr>
              <a:t>19</a:t>
            </a:r>
            <a:r>
              <a:rPr lang="ka-GE" altLang="en-US" sz="1500" b="1" dirty="0" smtClean="0">
                <a:solidFill>
                  <a:srgbClr val="FFF5D9"/>
                </a:solidFill>
                <a:latin typeface="Times New Roman" panose="02020603050405020304" pitchFamily="18" charset="0"/>
                <a:cs typeface="Times New Roman" panose="02020603050405020304" pitchFamily="18" charset="0"/>
              </a:rPr>
              <a:t>0</a:t>
            </a:r>
            <a:r>
              <a:rPr lang="en-US" altLang="en-US" sz="1500" b="1" dirty="0" smtClean="0">
                <a:solidFill>
                  <a:srgbClr val="FFF5D9"/>
                </a:solidFill>
                <a:latin typeface="Times New Roman" panose="02020603050405020304" pitchFamily="18" charset="0"/>
                <a:cs typeface="Times New Roman" panose="02020603050405020304" pitchFamily="18" charset="0"/>
              </a:rPr>
              <a:t>0 </a:t>
            </a:r>
            <a:r>
              <a:rPr lang="en-US" altLang="en-US" sz="1500" b="1" dirty="0">
                <a:solidFill>
                  <a:srgbClr val="FFF5D9"/>
                </a:solidFill>
                <a:latin typeface="Times New Roman" panose="02020603050405020304" pitchFamily="18" charset="0"/>
                <a:cs typeface="Times New Roman" panose="02020603050405020304" pitchFamily="18" charset="0"/>
              </a:rPr>
              <a:t>$</a:t>
            </a:r>
          </a:p>
          <a:p>
            <a:pPr lvl="0">
              <a:lnSpc>
                <a:spcPct val="100000"/>
              </a:lnSpc>
            </a:pPr>
            <a:endParaRPr lang="en-US" altLang="en-US" sz="1500" b="1" dirty="0">
              <a:solidFill>
                <a:srgbClr val="FFF5D9"/>
              </a:solidFill>
              <a:latin typeface="Times New Roman" panose="02020603050405020304" pitchFamily="18" charset="0"/>
              <a:cs typeface="Times New Roman" panose="02020603050405020304" pitchFamily="18" charset="0"/>
            </a:endParaRPr>
          </a:p>
          <a:p>
            <a:pPr lvl="0">
              <a:lnSpc>
                <a:spcPct val="100000"/>
              </a:lnSpc>
            </a:pPr>
            <a:r>
              <a:rPr lang="en-US" altLang="en-US" sz="1500" b="1" dirty="0" smtClean="0">
                <a:solidFill>
                  <a:srgbClr val="FFF5D9"/>
                </a:solidFill>
                <a:latin typeface="Times New Roman" panose="02020603050405020304" pitchFamily="18" charset="0"/>
                <a:cs typeface="Times New Roman" panose="02020603050405020304" pitchFamily="18" charset="0"/>
              </a:rPr>
              <a:t>8-th </a:t>
            </a:r>
            <a:r>
              <a:rPr lang="en-US" altLang="en-US" sz="1500" b="1" dirty="0">
                <a:solidFill>
                  <a:srgbClr val="FFF5D9"/>
                </a:solidFill>
                <a:latin typeface="Times New Roman" panose="02020603050405020304" pitchFamily="18" charset="0"/>
                <a:cs typeface="Times New Roman" panose="02020603050405020304" pitchFamily="18" charset="0"/>
              </a:rPr>
              <a:t>Floor </a:t>
            </a:r>
            <a:r>
              <a:rPr lang="ka-GE" altLang="en-US" sz="1500" b="1" dirty="0" smtClean="0">
                <a:solidFill>
                  <a:srgbClr val="FFF5D9"/>
                </a:solidFill>
                <a:latin typeface="Times New Roman" panose="02020603050405020304" pitchFamily="18" charset="0"/>
                <a:cs typeface="Times New Roman" panose="02020603050405020304" pitchFamily="18" charset="0"/>
              </a:rPr>
              <a:t>1</a:t>
            </a:r>
            <a:r>
              <a:rPr lang="en-US" altLang="en-US" sz="1500" b="1" dirty="0" smtClean="0">
                <a:solidFill>
                  <a:srgbClr val="FFF5D9"/>
                </a:solidFill>
                <a:latin typeface="Times New Roman" panose="02020603050405020304" pitchFamily="18" charset="0"/>
                <a:cs typeface="Times New Roman" panose="02020603050405020304" pitchFamily="18" charset="0"/>
              </a:rPr>
              <a:t>9</a:t>
            </a:r>
            <a:r>
              <a:rPr lang="ka-GE" altLang="en-US" sz="1500" b="1" dirty="0" smtClean="0">
                <a:solidFill>
                  <a:srgbClr val="FFF5D9"/>
                </a:solidFill>
                <a:latin typeface="Times New Roman" panose="02020603050405020304" pitchFamily="18" charset="0"/>
                <a:cs typeface="Times New Roman" panose="02020603050405020304" pitchFamily="18" charset="0"/>
              </a:rPr>
              <a:t>00 </a:t>
            </a:r>
            <a:r>
              <a:rPr lang="en-US" altLang="en-US" sz="1500" b="1" dirty="0" smtClean="0">
                <a:solidFill>
                  <a:srgbClr val="FFF5D9"/>
                </a:solidFill>
                <a:latin typeface="Times New Roman" panose="02020603050405020304" pitchFamily="18" charset="0"/>
                <a:cs typeface="Times New Roman" panose="02020603050405020304" pitchFamily="18" charset="0"/>
              </a:rPr>
              <a:t>$ </a:t>
            </a:r>
            <a:r>
              <a:rPr lang="en-US" altLang="en-US" sz="1500" b="1" dirty="0">
                <a:solidFill>
                  <a:srgbClr val="FFF5D9"/>
                </a:solidFill>
                <a:latin typeface="Times New Roman" panose="02020603050405020304" pitchFamily="18" charset="0"/>
                <a:cs typeface="Times New Roman" panose="02020603050405020304" pitchFamily="18" charset="0"/>
              </a:rPr>
              <a:t>- </a:t>
            </a:r>
            <a:r>
              <a:rPr lang="en-US" altLang="en-US" sz="1500" b="1" dirty="0" smtClean="0">
                <a:solidFill>
                  <a:srgbClr val="FFF5D9"/>
                </a:solidFill>
                <a:latin typeface="Times New Roman" panose="02020603050405020304" pitchFamily="18" charset="0"/>
                <a:cs typeface="Times New Roman" panose="02020603050405020304" pitchFamily="18" charset="0"/>
              </a:rPr>
              <a:t>panorama Sold out</a:t>
            </a:r>
            <a:endParaRPr lang="en-US" altLang="en-US" sz="1500" b="1" dirty="0">
              <a:solidFill>
                <a:srgbClr val="FFF5D9"/>
              </a:solidFill>
              <a:latin typeface="Times New Roman" panose="02020603050405020304" pitchFamily="18" charset="0"/>
              <a:cs typeface="Times New Roman" panose="02020603050405020304" pitchFamily="18" charset="0"/>
            </a:endParaRPr>
          </a:p>
          <a:p>
            <a:pPr lvl="0">
              <a:lnSpc>
                <a:spcPct val="100000"/>
              </a:lnSpc>
            </a:pPr>
            <a:endParaRPr lang="en-US" altLang="en-US" sz="1500" b="1" dirty="0">
              <a:solidFill>
                <a:srgbClr val="FFF5D9"/>
              </a:solidFill>
              <a:latin typeface="Times New Roman" panose="02020603050405020304" pitchFamily="18" charset="0"/>
              <a:cs typeface="Times New Roman" panose="02020603050405020304" pitchFamily="18" charset="0"/>
            </a:endParaRPr>
          </a:p>
          <a:p>
            <a:pPr lvl="0">
              <a:lnSpc>
                <a:spcPct val="100000"/>
              </a:lnSpc>
            </a:pPr>
            <a:r>
              <a:rPr lang="en-US" altLang="en-US" sz="1500" b="1" dirty="0" smtClean="0">
                <a:solidFill>
                  <a:srgbClr val="FFF5D9"/>
                </a:solidFill>
                <a:latin typeface="Times New Roman" panose="02020603050405020304" pitchFamily="18" charset="0"/>
                <a:cs typeface="Times New Roman" panose="02020603050405020304" pitchFamily="18" charset="0"/>
              </a:rPr>
              <a:t>9 </a:t>
            </a:r>
            <a:r>
              <a:rPr lang="en-US" altLang="en-US" sz="1500" b="1" dirty="0" err="1" smtClean="0">
                <a:solidFill>
                  <a:srgbClr val="FFF5D9"/>
                </a:solidFill>
                <a:latin typeface="Times New Roman" panose="02020603050405020304" pitchFamily="18" charset="0"/>
                <a:cs typeface="Times New Roman" panose="02020603050405020304" pitchFamily="18" charset="0"/>
              </a:rPr>
              <a:t>th</a:t>
            </a:r>
            <a:r>
              <a:rPr lang="en-US" altLang="en-US" sz="1500" b="1" dirty="0" smtClean="0">
                <a:solidFill>
                  <a:srgbClr val="FFF5D9"/>
                </a:solidFill>
                <a:latin typeface="Times New Roman" panose="02020603050405020304" pitchFamily="18" charset="0"/>
                <a:cs typeface="Times New Roman" panose="02020603050405020304" pitchFamily="18" charset="0"/>
              </a:rPr>
              <a:t>- </a:t>
            </a:r>
            <a:r>
              <a:rPr lang="en-US" altLang="en-US" sz="1500" b="1">
                <a:solidFill>
                  <a:srgbClr val="FFF5D9"/>
                </a:solidFill>
                <a:latin typeface="Times New Roman" panose="02020603050405020304" pitchFamily="18" charset="0"/>
                <a:cs typeface="Times New Roman" panose="02020603050405020304" pitchFamily="18" charset="0"/>
              </a:rPr>
              <a:t>Floor </a:t>
            </a:r>
            <a:r>
              <a:rPr lang="en-US" altLang="en-US" sz="1500" b="1" smtClean="0">
                <a:solidFill>
                  <a:srgbClr val="FFF5D9"/>
                </a:solidFill>
                <a:latin typeface="Times New Roman" panose="02020603050405020304" pitchFamily="18" charset="0"/>
                <a:cs typeface="Times New Roman" panose="02020603050405020304" pitchFamily="18" charset="0"/>
              </a:rPr>
              <a:t>2000 $- </a:t>
            </a:r>
            <a:r>
              <a:rPr lang="en-US" altLang="en-US" sz="1500" b="1" dirty="0" smtClean="0">
                <a:solidFill>
                  <a:srgbClr val="FFF5D9"/>
                </a:solidFill>
                <a:latin typeface="Times New Roman" panose="02020603050405020304" pitchFamily="18" charset="0"/>
                <a:cs typeface="Times New Roman" panose="02020603050405020304" pitchFamily="18" charset="0"/>
              </a:rPr>
              <a:t>panorama Sold out</a:t>
            </a:r>
            <a:endParaRPr lang="en-US" altLang="en-US" sz="1500" b="1" dirty="0">
              <a:solidFill>
                <a:srgbClr val="FFF5D9"/>
              </a:solidFill>
              <a:latin typeface="Times New Roman" panose="02020603050405020304" pitchFamily="18" charset="0"/>
              <a:cs typeface="Times New Roman" panose="02020603050405020304" pitchFamily="18" charset="0"/>
            </a:endParaRPr>
          </a:p>
          <a:p>
            <a:pPr lvl="0">
              <a:lnSpc>
                <a:spcPct val="100000"/>
              </a:lnSpc>
            </a:pPr>
            <a:endParaRPr lang="en-US" altLang="en-US" sz="1500" b="1" dirty="0">
              <a:solidFill>
                <a:srgbClr val="FFF5D9"/>
              </a:solidFill>
              <a:latin typeface="Times New Roman" panose="02020603050405020304" pitchFamily="18" charset="0"/>
              <a:cs typeface="Times New Roman" panose="02020603050405020304" pitchFamily="18" charset="0"/>
            </a:endParaRPr>
          </a:p>
          <a:p>
            <a:pPr lvl="0">
              <a:lnSpc>
                <a:spcPct val="100000"/>
              </a:lnSpc>
            </a:pPr>
            <a:r>
              <a:rPr lang="en-US" altLang="en-US" sz="1500" b="1" dirty="0" smtClean="0">
                <a:solidFill>
                  <a:srgbClr val="FFF5D9"/>
                </a:solidFill>
                <a:latin typeface="Times New Roman" panose="02020603050405020304" pitchFamily="18" charset="0"/>
                <a:cs typeface="Times New Roman" panose="02020603050405020304" pitchFamily="18" charset="0"/>
              </a:rPr>
              <a:t>10- </a:t>
            </a:r>
            <a:r>
              <a:rPr lang="en-US" altLang="en-US" sz="1500" b="1" dirty="0">
                <a:solidFill>
                  <a:srgbClr val="FFF5D9"/>
                </a:solidFill>
                <a:latin typeface="Times New Roman" panose="02020603050405020304" pitchFamily="18" charset="0"/>
                <a:cs typeface="Times New Roman" panose="02020603050405020304" pitchFamily="18" charset="0"/>
              </a:rPr>
              <a:t>Floor - </a:t>
            </a:r>
            <a:r>
              <a:rPr lang="en-US" altLang="en-US" sz="1500" b="1" dirty="0" smtClean="0">
                <a:solidFill>
                  <a:srgbClr val="FFF5D9"/>
                </a:solidFill>
                <a:latin typeface="Times New Roman" panose="02020603050405020304" pitchFamily="18" charset="0"/>
                <a:cs typeface="Times New Roman" panose="02020603050405020304" pitchFamily="18" charset="0"/>
              </a:rPr>
              <a:t>Penthouse </a:t>
            </a:r>
            <a:r>
              <a:rPr lang="ka-GE" altLang="en-US" sz="1500" b="1" dirty="0" smtClean="0">
                <a:solidFill>
                  <a:srgbClr val="FFF5D9"/>
                </a:solidFill>
                <a:latin typeface="Times New Roman" panose="02020603050405020304" pitchFamily="18" charset="0"/>
                <a:cs typeface="Times New Roman" panose="02020603050405020304" pitchFamily="18" charset="0"/>
              </a:rPr>
              <a:t>2</a:t>
            </a:r>
            <a:r>
              <a:rPr lang="en-US" altLang="en-US" sz="1500" b="1" dirty="0" smtClean="0">
                <a:solidFill>
                  <a:srgbClr val="FFF5D9"/>
                </a:solidFill>
                <a:latin typeface="Times New Roman" panose="02020603050405020304" pitchFamily="18" charset="0"/>
                <a:cs typeface="Times New Roman" panose="02020603050405020304" pitchFamily="18" charset="0"/>
              </a:rPr>
              <a:t>5</a:t>
            </a:r>
            <a:r>
              <a:rPr lang="ka-GE" altLang="en-US" sz="1500" b="1" dirty="0" smtClean="0">
                <a:solidFill>
                  <a:srgbClr val="FFF5D9"/>
                </a:solidFill>
                <a:latin typeface="Times New Roman" panose="02020603050405020304" pitchFamily="18" charset="0"/>
                <a:cs typeface="Times New Roman" panose="02020603050405020304" pitchFamily="18" charset="0"/>
              </a:rPr>
              <a:t>00 </a:t>
            </a:r>
            <a:r>
              <a:rPr lang="en-US" altLang="en-US" sz="1500" b="1" dirty="0" smtClean="0">
                <a:solidFill>
                  <a:srgbClr val="FFF5D9"/>
                </a:solidFill>
                <a:latin typeface="Times New Roman" panose="02020603050405020304" pitchFamily="18" charset="0"/>
                <a:cs typeface="Times New Roman" panose="02020603050405020304" pitchFamily="18" charset="0"/>
              </a:rPr>
              <a:t>$</a:t>
            </a:r>
            <a:endParaRPr kumimoji="0" lang="en-US" altLang="en-US" sz="15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706663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130676" y="2386013"/>
            <a:ext cx="3932237" cy="3811588"/>
          </a:xfrm>
        </p:spPr>
        <p:txBody>
          <a:bodyPr>
            <a:normAutofit/>
          </a:bodyPr>
          <a:lstStyle/>
          <a:p>
            <a:r>
              <a:rPr lang="ka-GE" sz="3200" dirty="0" smtClean="0">
                <a:solidFill>
                  <a:srgbClr val="FFF5D9"/>
                </a:solidFill>
              </a:rPr>
              <a:t>      </a:t>
            </a:r>
            <a:r>
              <a:rPr lang="en-US" sz="3200" dirty="0" smtClean="0">
                <a:solidFill>
                  <a:srgbClr val="FFF5D9"/>
                </a:solidFill>
              </a:rPr>
              <a:t>Thank </a:t>
            </a:r>
            <a:r>
              <a:rPr lang="en-US" sz="3200" dirty="0">
                <a:solidFill>
                  <a:srgbClr val="FFF5D9"/>
                </a:solidFill>
              </a:rPr>
              <a:t>you</a:t>
            </a:r>
          </a:p>
          <a:p>
            <a:r>
              <a:rPr lang="en-US" sz="3200" dirty="0" smtClean="0">
                <a:solidFill>
                  <a:srgbClr val="FFF5D9"/>
                </a:solidFill>
              </a:rPr>
              <a:t>    for </a:t>
            </a:r>
            <a:r>
              <a:rPr lang="en-US" sz="3200" dirty="0">
                <a:solidFill>
                  <a:srgbClr val="FFF5D9"/>
                </a:solidFill>
              </a:rPr>
              <a:t>attention !</a:t>
            </a:r>
          </a:p>
        </p:txBody>
      </p:sp>
    </p:spTree>
    <p:extLst>
      <p:ext uri="{BB962C8B-B14F-4D97-AF65-F5344CB8AC3E}">
        <p14:creationId xmlns:p14="http://schemas.microsoft.com/office/powerpoint/2010/main" val="2915464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itle 128"/>
          <p:cNvSpPr>
            <a:spLocks noGrp="1"/>
          </p:cNvSpPr>
          <p:nvPr>
            <p:ph type="title"/>
          </p:nvPr>
        </p:nvSpPr>
        <p:spPr>
          <a:xfrm>
            <a:off x="1066801" y="1841500"/>
            <a:ext cx="10515600" cy="3044825"/>
          </a:xfrm>
        </p:spPr>
        <p:txBody>
          <a:bodyPr>
            <a:noAutofit/>
          </a:bodyPr>
          <a:lstStyle/>
          <a:p>
            <a:r>
              <a:rPr lang="en-US" sz="2800" dirty="0">
                <a:solidFill>
                  <a:srgbClr val="FFF5D9"/>
                </a:solidFill>
              </a:rPr>
              <a:t>The development company GREEN SIDE is a construction company founded in 2007</a:t>
            </a:r>
            <a:r>
              <a:rPr lang="en-US" sz="2800" dirty="0" smtClean="0">
                <a:solidFill>
                  <a:srgbClr val="FFF5D9"/>
                </a:solidFill>
              </a:rPr>
              <a:t>.</a:t>
            </a:r>
            <a:r>
              <a:rPr lang="ka-GE" sz="2800" dirty="0" smtClean="0">
                <a:solidFill>
                  <a:srgbClr val="FFF5D9"/>
                </a:solidFill>
              </a:rPr>
              <a:t> </a:t>
            </a:r>
            <a:r>
              <a:rPr lang="en-US" sz="2800" dirty="0">
                <a:solidFill>
                  <a:srgbClr val="FFF5D9"/>
                </a:solidFill>
              </a:rPr>
              <a:t>The company has implemented four projects in </a:t>
            </a:r>
            <a:r>
              <a:rPr lang="en-US" sz="2800" dirty="0" err="1" smtClean="0">
                <a:solidFill>
                  <a:srgbClr val="FFF5D9"/>
                </a:solidFill>
              </a:rPr>
              <a:t>Imereti</a:t>
            </a:r>
            <a:r>
              <a:rPr lang="en-US" sz="2800" dirty="0" smtClean="0">
                <a:solidFill>
                  <a:srgbClr val="FFF5D9"/>
                </a:solidFill>
              </a:rPr>
              <a:t> - Kutaisi</a:t>
            </a:r>
            <a:r>
              <a:rPr lang="en-US" sz="2800" dirty="0">
                <a:solidFill>
                  <a:srgbClr val="FFF5D9"/>
                </a:solidFill>
              </a:rPr>
              <a:t>.</a:t>
            </a:r>
            <a:r>
              <a:rPr lang="ka-GE" sz="2800" dirty="0" smtClean="0">
                <a:solidFill>
                  <a:srgbClr val="FFF5D9"/>
                </a:solidFill>
              </a:rPr>
              <a:t> </a:t>
            </a:r>
            <a:r>
              <a:rPr lang="en-US" sz="2800" dirty="0">
                <a:solidFill>
                  <a:srgbClr val="FFF5D9"/>
                </a:solidFill>
              </a:rPr>
              <a:t>Positions </a:t>
            </a:r>
            <a:r>
              <a:rPr lang="en-US" sz="2800" dirty="0" smtClean="0">
                <a:solidFill>
                  <a:srgbClr val="FFF5D9"/>
                </a:solidFill>
              </a:rPr>
              <a:t>itself as </a:t>
            </a:r>
            <a:r>
              <a:rPr lang="en-US" sz="2800" dirty="0">
                <a:solidFill>
                  <a:srgbClr val="FFF5D9"/>
                </a:solidFill>
              </a:rPr>
              <a:t>one of the premium quality construction </a:t>
            </a:r>
            <a:r>
              <a:rPr lang="en-US" sz="2800" dirty="0" smtClean="0">
                <a:solidFill>
                  <a:srgbClr val="FFF5D9"/>
                </a:solidFill>
              </a:rPr>
              <a:t>company. </a:t>
            </a:r>
            <a:r>
              <a:rPr lang="en-US" sz="2800" dirty="0">
                <a:solidFill>
                  <a:srgbClr val="FFF5D9"/>
                </a:solidFill>
              </a:rPr>
              <a:t>Green Side </a:t>
            </a:r>
            <a:r>
              <a:rPr lang="en-US" sz="2800" dirty="0" smtClean="0">
                <a:solidFill>
                  <a:srgbClr val="FFF5D9"/>
                </a:solidFill>
              </a:rPr>
              <a:t>- this </a:t>
            </a:r>
            <a:r>
              <a:rPr lang="en-US" sz="2800" dirty="0">
                <a:solidFill>
                  <a:srgbClr val="FFF5D9"/>
                </a:solidFill>
              </a:rPr>
              <a:t>is a concept, complete comfort in one residential complex.</a:t>
            </a:r>
            <a:r>
              <a:rPr lang="ka-GE" sz="2800" dirty="0" smtClean="0">
                <a:solidFill>
                  <a:srgbClr val="FFF5D9"/>
                </a:solidFill>
              </a:rPr>
              <a:t> </a:t>
            </a:r>
            <a:r>
              <a:rPr lang="en-US" sz="2800" dirty="0">
                <a:solidFill>
                  <a:srgbClr val="FFF5D9"/>
                </a:solidFill>
              </a:rPr>
              <a:t>We offer the highest </a:t>
            </a:r>
            <a:r>
              <a:rPr lang="en-US" sz="2800" dirty="0" smtClean="0">
                <a:solidFill>
                  <a:srgbClr val="FFF5D9"/>
                </a:solidFill>
              </a:rPr>
              <a:t>quality, environmentally </a:t>
            </a:r>
            <a:r>
              <a:rPr lang="en-US" sz="2800" dirty="0">
                <a:solidFill>
                  <a:srgbClr val="FFF5D9"/>
                </a:solidFill>
              </a:rPr>
              <a:t>friendly product, the analogue of which is not on the market at this stage.</a:t>
            </a:r>
            <a:r>
              <a:rPr lang="ka-GE" sz="2800" dirty="0" smtClean="0">
                <a:solidFill>
                  <a:srgbClr val="FFF5D9"/>
                </a:solidFill>
              </a:rPr>
              <a:t> </a:t>
            </a:r>
            <a:r>
              <a:rPr lang="en-US" sz="2800" dirty="0">
                <a:solidFill>
                  <a:srgbClr val="FFF5D9"/>
                </a:solidFill>
              </a:rPr>
              <a:t>Our logo is an expression of this purity and serenity.</a:t>
            </a:r>
            <a:r>
              <a:rPr lang="ka-GE" sz="2800" dirty="0" smtClean="0">
                <a:solidFill>
                  <a:srgbClr val="FFF5D9"/>
                </a:solidFill>
              </a:rPr>
              <a:t> </a:t>
            </a:r>
            <a:endParaRPr lang="en-US" sz="2800" dirty="0">
              <a:solidFill>
                <a:srgbClr val="FFF5D9"/>
              </a:solidFill>
            </a:endParaRPr>
          </a:p>
        </p:txBody>
      </p:sp>
    </p:spTree>
    <p:extLst>
      <p:ext uri="{BB962C8B-B14F-4D97-AF65-F5344CB8AC3E}">
        <p14:creationId xmlns:p14="http://schemas.microsoft.com/office/powerpoint/2010/main" val="13401307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123" y="4022408"/>
            <a:ext cx="2446338" cy="1600200"/>
          </a:xfrm>
        </p:spPr>
        <p:txBody>
          <a:bodyPr>
            <a:noAutofit/>
          </a:bodyPr>
          <a:lstStyle/>
          <a:p>
            <a:pPr marL="0" marR="0">
              <a:lnSpc>
                <a:spcPct val="107000"/>
              </a:lnSpc>
              <a:spcBef>
                <a:spcPts val="0"/>
              </a:spcBef>
              <a:spcAft>
                <a:spcPts val="800"/>
              </a:spcAft>
            </a:pPr>
            <a:r>
              <a:rPr lang="en-US" sz="1800" dirty="0">
                <a:solidFill>
                  <a:srgbClr val="FFF5D9"/>
                </a:solidFill>
              </a:rPr>
              <a:t>Our current project Green Side </a:t>
            </a:r>
            <a:r>
              <a:rPr lang="en-US" sz="1800" dirty="0" err="1">
                <a:solidFill>
                  <a:srgbClr val="FFF5D9"/>
                </a:solidFill>
              </a:rPr>
              <a:t>Gonio</a:t>
            </a:r>
            <a:r>
              <a:rPr lang="en-US" sz="1800" dirty="0">
                <a:solidFill>
                  <a:srgbClr val="FFF5D9"/>
                </a:solidFill>
              </a:rPr>
              <a:t> is located on the beach of </a:t>
            </a:r>
            <a:r>
              <a:rPr lang="en-US" sz="1800" dirty="0" err="1">
                <a:solidFill>
                  <a:srgbClr val="FFF5D9"/>
                </a:solidFill>
              </a:rPr>
              <a:t>Gonio-Kvariati</a:t>
            </a:r>
            <a:r>
              <a:rPr lang="en-US" sz="1800" dirty="0">
                <a:solidFill>
                  <a:srgbClr val="FFF5D9"/>
                </a:solidFill>
              </a:rPr>
              <a:t>, 50 meters from the sea, in the </a:t>
            </a:r>
            <a:r>
              <a:rPr lang="en-US" sz="1800" dirty="0" smtClean="0">
                <a:solidFill>
                  <a:srgbClr val="FFF5D9"/>
                </a:solidFill>
              </a:rPr>
              <a:t>first </a:t>
            </a:r>
            <a:r>
              <a:rPr lang="en-US" sz="1800" dirty="0">
                <a:solidFill>
                  <a:srgbClr val="FFF5D9"/>
                </a:solidFill>
              </a:rPr>
              <a:t>lane. There are 121 apartments in the complex, the </a:t>
            </a:r>
            <a:r>
              <a:rPr lang="en-US" sz="1800" dirty="0" err="1" smtClean="0">
                <a:solidFill>
                  <a:srgbClr val="FFF5D9"/>
                </a:solidFill>
              </a:rPr>
              <a:t>apartaments</a:t>
            </a:r>
            <a:r>
              <a:rPr lang="en-US" sz="1800" dirty="0" smtClean="0">
                <a:solidFill>
                  <a:srgbClr val="FFF5D9"/>
                </a:solidFill>
              </a:rPr>
              <a:t> </a:t>
            </a:r>
            <a:r>
              <a:rPr lang="en-US" sz="1800" dirty="0">
                <a:solidFill>
                  <a:srgbClr val="FFF5D9"/>
                </a:solidFill>
              </a:rPr>
              <a:t>are available from 25 </a:t>
            </a:r>
            <a:r>
              <a:rPr lang="en-US" sz="1800" dirty="0" err="1">
                <a:solidFill>
                  <a:srgbClr val="FFF5D9"/>
                </a:solidFill>
              </a:rPr>
              <a:t>sq.m</a:t>
            </a:r>
            <a:r>
              <a:rPr lang="en-US" sz="1800" dirty="0">
                <a:solidFill>
                  <a:srgbClr val="FFF5D9"/>
                </a:solidFill>
              </a:rPr>
              <a:t>. to 82 </a:t>
            </a:r>
            <a:r>
              <a:rPr lang="en-US" sz="1800" dirty="0" err="1">
                <a:solidFill>
                  <a:srgbClr val="FFF5D9"/>
                </a:solidFill>
              </a:rPr>
              <a:t>sq.m</a:t>
            </a:r>
            <a:r>
              <a:rPr lang="en-US" sz="1800" dirty="0">
                <a:solidFill>
                  <a:srgbClr val="FFF5D9"/>
                </a:solidFill>
              </a:rPr>
              <a:t>.</a:t>
            </a:r>
            <a:r>
              <a:rPr lang="ka-GE" sz="1800" dirty="0" smtClean="0">
                <a:effectLst/>
                <a:latin typeface="Calibri" panose="020F0502020204030204" pitchFamily="34" charset="0"/>
                <a:ea typeface="Calibri" panose="020F0502020204030204" pitchFamily="34" charset="0"/>
                <a:cs typeface="Calibri" panose="020F0502020204030204" pitchFamily="34" charset="0"/>
              </a:rPr>
              <a:t>  </a:t>
            </a: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
            </a:r>
            <a:br>
              <a:rPr lang="en-US" sz="1200" dirty="0" smtClean="0">
                <a:effectLst/>
                <a:latin typeface="Calibri" panose="020F0502020204030204" pitchFamily="34" charset="0"/>
                <a:ea typeface="Calibri" panose="020F0502020204030204" pitchFamily="34" charset="0"/>
                <a:cs typeface="Times New Roman" panose="02020603050405020304" pitchFamily="18" charset="0"/>
              </a:rPr>
            </a:br>
            <a:r>
              <a:rPr lang="en-US" sz="1800" dirty="0">
                <a:solidFill>
                  <a:srgbClr val="FFF5D9"/>
                </a:solidFill>
                <a:latin typeface="Calibri" panose="020F0502020204030204" pitchFamily="34" charset="0"/>
                <a:ea typeface="Calibri" panose="020F0502020204030204" pitchFamily="34" charset="0"/>
                <a:cs typeface="Calibri" panose="020F0502020204030204" pitchFamily="34" charset="0"/>
              </a:rPr>
              <a:t>The apartments in Green Side </a:t>
            </a:r>
            <a:r>
              <a:rPr lang="en-US" sz="1800" dirty="0" err="1">
                <a:solidFill>
                  <a:srgbClr val="FFF5D9"/>
                </a:solidFill>
                <a:latin typeface="Calibri" panose="020F0502020204030204" pitchFamily="34" charset="0"/>
                <a:ea typeface="Calibri" panose="020F0502020204030204" pitchFamily="34" charset="0"/>
                <a:cs typeface="Calibri" panose="020F0502020204030204" pitchFamily="34" charset="0"/>
              </a:rPr>
              <a:t>Gonio</a:t>
            </a:r>
            <a:r>
              <a:rPr lang="en-US" sz="1800" dirty="0">
                <a:solidFill>
                  <a:srgbClr val="FFF5D9"/>
                </a:solidFill>
                <a:latin typeface="Calibri" panose="020F0502020204030204" pitchFamily="34" charset="0"/>
                <a:ea typeface="Calibri" panose="020F0502020204030204" pitchFamily="34" charset="0"/>
                <a:cs typeface="Calibri" panose="020F0502020204030204" pitchFamily="34" charset="0"/>
              </a:rPr>
              <a:t> are fully renovated, with furniture and appliances.</a:t>
            </a:r>
            <a:endParaRPr lang="en-US" sz="1800" dirty="0">
              <a:solidFill>
                <a:srgbClr val="FFF5D9"/>
              </a:solidFill>
            </a:endParaRPr>
          </a:p>
        </p:txBody>
      </p:sp>
      <p:sp>
        <p:nvSpPr>
          <p:cNvPr id="6" name="Text Placeholder 5"/>
          <p:cNvSpPr>
            <a:spLocks noGrp="1"/>
          </p:cNvSpPr>
          <p:nvPr>
            <p:ph type="body" sz="half" idx="2"/>
          </p:nvPr>
        </p:nvSpPr>
        <p:spPr>
          <a:xfrm>
            <a:off x="6931026" y="519112"/>
            <a:ext cx="3932237" cy="3811588"/>
          </a:xfrm>
        </p:spPr>
        <p:txBody>
          <a:bodyPr/>
          <a:lstStyle/>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1974" y="0"/>
            <a:ext cx="7820025" cy="6858000"/>
          </a:xfrm>
          <a:prstGeom prst="rect">
            <a:avLst/>
          </a:prstGeom>
        </p:spPr>
      </p:pic>
    </p:spTree>
    <p:extLst>
      <p:ext uri="{BB962C8B-B14F-4D97-AF65-F5344CB8AC3E}">
        <p14:creationId xmlns:p14="http://schemas.microsoft.com/office/powerpoint/2010/main" val="20218081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916738" y="1000125"/>
            <a:ext cx="3932237" cy="3811588"/>
          </a:xfrm>
        </p:spPr>
        <p:txBody>
          <a:bodyPr/>
          <a:lstStyle/>
          <a:p>
            <a:endParaRPr lang="en-US" dirty="0"/>
          </a:p>
        </p:txBody>
      </p:sp>
      <p:sp>
        <p:nvSpPr>
          <p:cNvPr id="5" name="Picture Placeholder 2"/>
          <p:cNvSpPr>
            <a:spLocks noGrp="1"/>
          </p:cNvSpPr>
          <p:nvPr>
            <p:ph type="title"/>
          </p:nvPr>
        </p:nvSpPr>
        <p:spPr>
          <a:xfrm>
            <a:off x="244546" y="-288758"/>
            <a:ext cx="3441700" cy="5905500"/>
          </a:xfrm>
        </p:spPr>
        <p:txBody>
          <a:bodyPr>
            <a:normAutofit/>
          </a:bodyPr>
          <a:lstStyle/>
          <a:p>
            <a:r>
              <a:rPr lang="en-US" dirty="0">
                <a:solidFill>
                  <a:srgbClr val="FFF5D9"/>
                </a:solidFill>
              </a:rPr>
              <a:t>Apartments in Green Side </a:t>
            </a:r>
            <a:r>
              <a:rPr lang="en-US" dirty="0" err="1">
                <a:solidFill>
                  <a:srgbClr val="FFF5D9"/>
                </a:solidFill>
              </a:rPr>
              <a:t>Gonio</a:t>
            </a:r>
            <a:r>
              <a:rPr lang="en-US" dirty="0">
                <a:solidFill>
                  <a:srgbClr val="FFF5D9"/>
                </a:solidFill>
              </a:rPr>
              <a:t> guarantee your steady income. </a:t>
            </a:r>
            <a:r>
              <a:rPr lang="en-US" dirty="0" smtClean="0">
                <a:solidFill>
                  <a:srgbClr val="FFF5D9"/>
                </a:solidFill>
              </a:rPr>
              <a:t>Live and relax </a:t>
            </a:r>
            <a:r>
              <a:rPr lang="en-US" dirty="0">
                <a:solidFill>
                  <a:srgbClr val="FFF5D9"/>
                </a:solidFill>
              </a:rPr>
              <a:t>in your apartments, and in your absence we will take care of renting your apartments ourselves.</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2389" y="-3"/>
            <a:ext cx="6096000" cy="370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3112" y="3700462"/>
            <a:ext cx="7608888" cy="315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4882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013" y="1347788"/>
            <a:ext cx="10399711" cy="5800726"/>
          </a:xfrm>
        </p:spPr>
        <p:txBody>
          <a:bodyPr>
            <a:normAutofit fontScale="90000"/>
          </a:bodyPr>
          <a:lstStyle/>
          <a:p>
            <a:r>
              <a:rPr lang="en-US" sz="2800" b="1" dirty="0">
                <a:solidFill>
                  <a:srgbClr val="FFF5D9"/>
                </a:solidFill>
              </a:rPr>
              <a:t>Green Side infrastructure includes:</a:t>
            </a:r>
            <a:r>
              <a:rPr lang="ka-GE" sz="2800" b="1" dirty="0" smtClean="0">
                <a:solidFill>
                  <a:srgbClr val="FFF5D9"/>
                </a:solidFill>
              </a:rPr>
              <a:t/>
            </a:r>
            <a:br>
              <a:rPr lang="ka-GE" sz="2800" b="1" dirty="0" smtClean="0">
                <a:solidFill>
                  <a:srgbClr val="FFF5D9"/>
                </a:solidFill>
              </a:rPr>
            </a:br>
            <a:r>
              <a:rPr lang="ka-GE" sz="2800" b="1" dirty="0" smtClean="0">
                <a:solidFill>
                  <a:srgbClr val="FFF5D9"/>
                </a:solidFill>
              </a:rPr>
              <a:t/>
            </a:r>
            <a:br>
              <a:rPr lang="ka-GE" sz="2800" b="1" dirty="0" smtClean="0">
                <a:solidFill>
                  <a:srgbClr val="FFF5D9"/>
                </a:solidFill>
              </a:rPr>
            </a:br>
            <a:r>
              <a:rPr lang="ka-GE" sz="2800" b="1" dirty="0" smtClean="0">
                <a:solidFill>
                  <a:srgbClr val="FFF5D9"/>
                </a:solidFill>
              </a:rPr>
              <a:t/>
            </a:r>
            <a:br>
              <a:rPr lang="ka-GE" sz="2800" b="1" dirty="0" smtClean="0">
                <a:solidFill>
                  <a:srgbClr val="FFF5D9"/>
                </a:solidFill>
              </a:rPr>
            </a:br>
            <a:r>
              <a:rPr lang="ka-GE" sz="2800" b="1" dirty="0" smtClean="0">
                <a:solidFill>
                  <a:srgbClr val="FFF5D9"/>
                </a:solidFill>
              </a:rPr>
              <a:t>•	</a:t>
            </a:r>
            <a:r>
              <a:rPr lang="en-US" sz="2800" b="1" dirty="0">
                <a:solidFill>
                  <a:srgbClr val="FFF5D9"/>
                </a:solidFill>
              </a:rPr>
              <a:t> Outdoor and indoor pool</a:t>
            </a:r>
            <a:r>
              <a:rPr lang="ka-GE" sz="2800" b="1" dirty="0" smtClean="0">
                <a:solidFill>
                  <a:srgbClr val="FFF5D9"/>
                </a:solidFill>
              </a:rPr>
              <a:t/>
            </a:r>
            <a:br>
              <a:rPr lang="ka-GE" sz="2800" b="1" dirty="0" smtClean="0">
                <a:solidFill>
                  <a:srgbClr val="FFF5D9"/>
                </a:solidFill>
              </a:rPr>
            </a:br>
            <a:r>
              <a:rPr lang="ka-GE" sz="2800" b="1" dirty="0" smtClean="0">
                <a:solidFill>
                  <a:srgbClr val="FFF5D9"/>
                </a:solidFill>
              </a:rPr>
              <a:t/>
            </a:r>
            <a:br>
              <a:rPr lang="ka-GE" sz="2800" b="1" dirty="0" smtClean="0">
                <a:solidFill>
                  <a:srgbClr val="FFF5D9"/>
                </a:solidFill>
              </a:rPr>
            </a:br>
            <a:r>
              <a:rPr lang="ka-GE" sz="2800" b="1" dirty="0" smtClean="0">
                <a:solidFill>
                  <a:srgbClr val="FFF5D9"/>
                </a:solidFill>
              </a:rPr>
              <a:t>•	</a:t>
            </a:r>
            <a:r>
              <a:rPr lang="en-US" sz="2800" b="1" dirty="0">
                <a:solidFill>
                  <a:srgbClr val="FFF5D9"/>
                </a:solidFill>
              </a:rPr>
              <a:t> Spa and fitness center</a:t>
            </a:r>
            <a:r>
              <a:rPr lang="ka-GE" sz="2800" b="1" dirty="0" smtClean="0">
                <a:solidFill>
                  <a:srgbClr val="FFF5D9"/>
                </a:solidFill>
              </a:rPr>
              <a:t> </a:t>
            </a:r>
            <a:br>
              <a:rPr lang="ka-GE" sz="2800" b="1" dirty="0" smtClean="0">
                <a:solidFill>
                  <a:srgbClr val="FFF5D9"/>
                </a:solidFill>
              </a:rPr>
            </a:br>
            <a:r>
              <a:rPr lang="ka-GE" sz="2800" b="1" dirty="0" smtClean="0">
                <a:solidFill>
                  <a:srgbClr val="FFF5D9"/>
                </a:solidFill>
              </a:rPr>
              <a:t/>
            </a:r>
            <a:br>
              <a:rPr lang="ka-GE" sz="2800" b="1" dirty="0" smtClean="0">
                <a:solidFill>
                  <a:srgbClr val="FFF5D9"/>
                </a:solidFill>
              </a:rPr>
            </a:br>
            <a:r>
              <a:rPr lang="ka-GE" sz="2800" b="1" dirty="0" smtClean="0">
                <a:solidFill>
                  <a:srgbClr val="FFF5D9"/>
                </a:solidFill>
              </a:rPr>
              <a:t>•	</a:t>
            </a:r>
            <a:r>
              <a:rPr lang="en-US" sz="2800" b="1" dirty="0">
                <a:solidFill>
                  <a:srgbClr val="FFF5D9"/>
                </a:solidFill>
              </a:rPr>
              <a:t> Restaurant-lounge</a:t>
            </a:r>
            <a:r>
              <a:rPr lang="ka-GE" sz="2800" b="1" dirty="0" smtClean="0">
                <a:solidFill>
                  <a:srgbClr val="FFF5D9"/>
                </a:solidFill>
              </a:rPr>
              <a:t/>
            </a:r>
            <a:br>
              <a:rPr lang="ka-GE" sz="2800" b="1" dirty="0" smtClean="0">
                <a:solidFill>
                  <a:srgbClr val="FFF5D9"/>
                </a:solidFill>
              </a:rPr>
            </a:br>
            <a:r>
              <a:rPr lang="ka-GE" sz="2800" b="1" dirty="0" smtClean="0">
                <a:solidFill>
                  <a:srgbClr val="FFF5D9"/>
                </a:solidFill>
              </a:rPr>
              <a:t/>
            </a:r>
            <a:br>
              <a:rPr lang="ka-GE" sz="2800" b="1" dirty="0" smtClean="0">
                <a:solidFill>
                  <a:srgbClr val="FFF5D9"/>
                </a:solidFill>
              </a:rPr>
            </a:br>
            <a:r>
              <a:rPr lang="ka-GE" sz="2800" b="1" dirty="0" smtClean="0">
                <a:solidFill>
                  <a:srgbClr val="FFF5D9"/>
                </a:solidFill>
              </a:rPr>
              <a:t>•	</a:t>
            </a:r>
            <a:r>
              <a:rPr lang="en-US" sz="2800" b="1" dirty="0">
                <a:solidFill>
                  <a:srgbClr val="FFF5D9"/>
                </a:solidFill>
              </a:rPr>
              <a:t> </a:t>
            </a:r>
            <a:r>
              <a:rPr lang="en-US" sz="2800" b="1" dirty="0" smtClean="0">
                <a:solidFill>
                  <a:srgbClr val="FFF5D9"/>
                </a:solidFill>
              </a:rPr>
              <a:t>Summer </a:t>
            </a:r>
            <a:r>
              <a:rPr lang="en-US" sz="2800" b="1" dirty="0">
                <a:solidFill>
                  <a:srgbClr val="FFF5D9"/>
                </a:solidFill>
              </a:rPr>
              <a:t>terrace</a:t>
            </a:r>
            <a:r>
              <a:rPr lang="ka-GE" sz="2800" b="1" dirty="0" smtClean="0">
                <a:solidFill>
                  <a:srgbClr val="FFF5D9"/>
                </a:solidFill>
              </a:rPr>
              <a:t> </a:t>
            </a:r>
            <a:br>
              <a:rPr lang="ka-GE" sz="2800" b="1" dirty="0" smtClean="0">
                <a:solidFill>
                  <a:srgbClr val="FFF5D9"/>
                </a:solidFill>
              </a:rPr>
            </a:br>
            <a:r>
              <a:rPr lang="ka-GE" sz="2800" b="1" dirty="0" smtClean="0">
                <a:solidFill>
                  <a:srgbClr val="FFF5D9"/>
                </a:solidFill>
              </a:rPr>
              <a:t/>
            </a:r>
            <a:br>
              <a:rPr lang="ka-GE" sz="2800" b="1" dirty="0" smtClean="0">
                <a:solidFill>
                  <a:srgbClr val="FFF5D9"/>
                </a:solidFill>
              </a:rPr>
            </a:br>
            <a:r>
              <a:rPr lang="ka-GE" sz="2800" b="1" dirty="0" smtClean="0">
                <a:solidFill>
                  <a:srgbClr val="FFF5D9"/>
                </a:solidFill>
              </a:rPr>
              <a:t>•	</a:t>
            </a:r>
            <a:r>
              <a:rPr lang="en-US" sz="2800" b="1" dirty="0">
                <a:solidFill>
                  <a:srgbClr val="FFF5D9"/>
                </a:solidFill>
              </a:rPr>
              <a:t> Various entertainment spaces</a:t>
            </a:r>
            <a:r>
              <a:rPr lang="ka-GE" sz="2800" b="1" dirty="0" smtClean="0">
                <a:solidFill>
                  <a:srgbClr val="FFF5D9"/>
                </a:solidFill>
              </a:rPr>
              <a:t/>
            </a:r>
            <a:br>
              <a:rPr lang="ka-GE" sz="2800" b="1" dirty="0" smtClean="0">
                <a:solidFill>
                  <a:srgbClr val="FFF5D9"/>
                </a:solidFill>
              </a:rPr>
            </a:br>
            <a:r>
              <a:rPr lang="ka-GE" sz="2800" b="1" dirty="0" smtClean="0">
                <a:solidFill>
                  <a:srgbClr val="FFF5D9"/>
                </a:solidFill>
              </a:rPr>
              <a:t/>
            </a:r>
            <a:br>
              <a:rPr lang="ka-GE" sz="2800" b="1" dirty="0" smtClean="0">
                <a:solidFill>
                  <a:srgbClr val="FFF5D9"/>
                </a:solidFill>
              </a:rPr>
            </a:br>
            <a:r>
              <a:rPr lang="ka-GE" sz="2800" b="1" dirty="0" smtClean="0">
                <a:solidFill>
                  <a:srgbClr val="FFF5D9"/>
                </a:solidFill>
              </a:rPr>
              <a:t>•	</a:t>
            </a:r>
            <a:r>
              <a:rPr lang="en-US" sz="2800" b="1" dirty="0">
                <a:solidFill>
                  <a:srgbClr val="FFF5D9"/>
                </a:solidFill>
              </a:rPr>
              <a:t> Open and closed parking</a:t>
            </a:r>
            <a:r>
              <a:rPr lang="ka-GE" sz="2800" b="1" dirty="0" smtClean="0">
                <a:solidFill>
                  <a:srgbClr val="FFF5D9"/>
                </a:solidFill>
              </a:rPr>
              <a:t/>
            </a:r>
            <a:br>
              <a:rPr lang="ka-GE" sz="2800" b="1" dirty="0" smtClean="0">
                <a:solidFill>
                  <a:srgbClr val="FFF5D9"/>
                </a:solidFill>
              </a:rPr>
            </a:br>
            <a:r>
              <a:rPr lang="ka-GE" sz="2800" b="1" dirty="0" smtClean="0">
                <a:solidFill>
                  <a:srgbClr val="FFF5D9"/>
                </a:solidFill>
              </a:rPr>
              <a:t/>
            </a:r>
            <a:br>
              <a:rPr lang="ka-GE" sz="2800" b="1" dirty="0" smtClean="0">
                <a:solidFill>
                  <a:srgbClr val="FFF5D9"/>
                </a:solidFill>
              </a:rPr>
            </a:br>
            <a:r>
              <a:rPr lang="ka-GE" sz="2800" b="1" dirty="0" smtClean="0">
                <a:solidFill>
                  <a:srgbClr val="FFF5D9"/>
                </a:solidFill>
              </a:rPr>
              <a:t>•	</a:t>
            </a:r>
            <a:r>
              <a:rPr lang="en-US" sz="2800" b="1" dirty="0">
                <a:solidFill>
                  <a:srgbClr val="FFF5D9"/>
                </a:solidFill>
              </a:rPr>
              <a:t> Recreation area </a:t>
            </a:r>
            <a:r>
              <a:rPr lang="en-US" sz="2800" b="1" dirty="0" smtClean="0">
                <a:solidFill>
                  <a:srgbClr val="FFF5D9"/>
                </a:solidFill>
              </a:rPr>
              <a:t>3500 </a:t>
            </a:r>
            <a:r>
              <a:rPr lang="en-US" sz="2800" b="1" dirty="0">
                <a:solidFill>
                  <a:srgbClr val="FFF5D9"/>
                </a:solidFill>
              </a:rPr>
              <a:t>square meters</a:t>
            </a:r>
            <a:r>
              <a:rPr lang="ka-GE" sz="2800" b="1" dirty="0" smtClean="0">
                <a:solidFill>
                  <a:srgbClr val="FFF5D9"/>
                </a:solidFill>
              </a:rPr>
              <a:t> </a:t>
            </a:r>
            <a:br>
              <a:rPr lang="ka-GE" sz="2800" b="1" dirty="0" smtClean="0">
                <a:solidFill>
                  <a:srgbClr val="FFF5D9"/>
                </a:solidFill>
              </a:rPr>
            </a:br>
            <a:r>
              <a:rPr lang="en-US" sz="2800" b="1" dirty="0" smtClean="0">
                <a:solidFill>
                  <a:srgbClr val="FFF5D9"/>
                </a:solidFill>
              </a:rPr>
              <a:t/>
            </a:r>
            <a:br>
              <a:rPr lang="en-US" sz="2800" b="1" dirty="0" smtClean="0">
                <a:solidFill>
                  <a:srgbClr val="FFF5D9"/>
                </a:solidFill>
              </a:rPr>
            </a:br>
            <a:r>
              <a:rPr lang="en-US" sz="2800" dirty="0" smtClean="0">
                <a:solidFill>
                  <a:srgbClr val="FFF5D9"/>
                </a:solidFill>
              </a:rPr>
              <a:t/>
            </a:r>
            <a:br>
              <a:rPr lang="en-US" sz="2800" dirty="0" smtClean="0">
                <a:solidFill>
                  <a:srgbClr val="FFF5D9"/>
                </a:solidFill>
              </a:rPr>
            </a:br>
            <a:endParaRPr lang="en-US" sz="2800" dirty="0">
              <a:solidFill>
                <a:srgbClr val="FFF5D9"/>
              </a:solidFill>
            </a:endParaRPr>
          </a:p>
        </p:txBody>
      </p:sp>
    </p:spTree>
    <p:extLst>
      <p:ext uri="{BB962C8B-B14F-4D97-AF65-F5344CB8AC3E}">
        <p14:creationId xmlns:p14="http://schemas.microsoft.com/office/powerpoint/2010/main" val="3655315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248" y="3743776"/>
            <a:ext cx="3932237" cy="1092919"/>
          </a:xfrm>
        </p:spPr>
        <p:txBody>
          <a:bodyPr>
            <a:normAutofit/>
          </a:bodyPr>
          <a:lstStyle/>
          <a:p>
            <a:r>
              <a:rPr lang="en-US" sz="2400" dirty="0">
                <a:solidFill>
                  <a:srgbClr val="FFF5D9"/>
                </a:solidFill>
              </a:rPr>
              <a:t>We care about your </a:t>
            </a:r>
            <a:r>
              <a:rPr lang="en-US" sz="2400" dirty="0" smtClean="0">
                <a:solidFill>
                  <a:srgbClr val="FFF5D9"/>
                </a:solidFill>
              </a:rPr>
              <a:t>comfort.</a:t>
            </a:r>
            <a:endParaRPr lang="en-US" sz="2400" dirty="0">
              <a:solidFill>
                <a:srgbClr val="FFF5D9"/>
              </a:solidFill>
            </a:endParaRPr>
          </a:p>
        </p:txBody>
      </p:sp>
      <p:sp>
        <p:nvSpPr>
          <p:cNvPr id="4" name="Text Placeholder 3"/>
          <p:cNvSpPr>
            <a:spLocks noGrp="1"/>
          </p:cNvSpPr>
          <p:nvPr>
            <p:ph type="body" sz="half" idx="2"/>
          </p:nvPr>
        </p:nvSpPr>
        <p:spPr>
          <a:xfrm>
            <a:off x="7249945" y="428626"/>
            <a:ext cx="3932237" cy="2533650"/>
          </a:xfrm>
        </p:spPr>
        <p:txBody>
          <a:bodyPr>
            <a:normAutofit/>
          </a:bodyPr>
          <a:lstStyle/>
          <a:p>
            <a:r>
              <a:rPr lang="en-US" sz="2400" dirty="0">
                <a:solidFill>
                  <a:srgbClr val="FFF5D9"/>
                </a:solidFill>
              </a:rPr>
              <a:t>25/27 </a:t>
            </a:r>
            <a:r>
              <a:rPr lang="en-US" sz="2400" dirty="0" err="1">
                <a:solidFill>
                  <a:srgbClr val="FFF5D9"/>
                </a:solidFill>
              </a:rPr>
              <a:t>sq.m</a:t>
            </a:r>
            <a:r>
              <a:rPr lang="en-US" sz="2400" dirty="0">
                <a:solidFill>
                  <a:srgbClr val="FFF5D9"/>
                </a:solidFill>
              </a:rPr>
              <a:t>. Studio type apartment. In one space you will find a kitchen corner and a bedroom</a:t>
            </a:r>
            <a:r>
              <a:rPr lang="ka-GE" sz="2400" dirty="0" smtClean="0">
                <a:solidFill>
                  <a:srgbClr val="FFF5D9"/>
                </a:solidFill>
              </a:rPr>
              <a:t>. </a:t>
            </a:r>
            <a:endParaRPr lang="en-US" sz="2400" dirty="0">
              <a:solidFill>
                <a:srgbClr val="FFF5D9"/>
              </a:solidFill>
            </a:endParaRPr>
          </a:p>
        </p:txBody>
      </p:sp>
      <p:pic>
        <p:nvPicPr>
          <p:cNvPr id="7" name="Picture 2" descr="C:\Users\CAD\Desktop\new designe\2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278880" cy="34340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CAD\Desktop\new designe\2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5079" y="3190240"/>
            <a:ext cx="6086921" cy="3667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128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498981" y="3246318"/>
            <a:ext cx="4179888" cy="2890838"/>
          </a:xfrm>
        </p:spPr>
        <p:txBody>
          <a:bodyPr>
            <a:normAutofit/>
          </a:bodyPr>
          <a:lstStyle/>
          <a:p>
            <a:r>
              <a:rPr lang="en-US" sz="2000" dirty="0" smtClean="0">
                <a:solidFill>
                  <a:srgbClr val="FFF5D9"/>
                </a:solidFill>
              </a:rPr>
              <a:t/>
            </a:r>
            <a:br>
              <a:rPr lang="en-US" sz="2000" dirty="0" smtClean="0">
                <a:solidFill>
                  <a:srgbClr val="FFF5D9"/>
                </a:solidFill>
              </a:rPr>
            </a:br>
            <a:r>
              <a:rPr lang="en-US" sz="2000" dirty="0" smtClean="0">
                <a:solidFill>
                  <a:srgbClr val="FFF5D9"/>
                </a:solidFill>
              </a:rPr>
              <a:t>Living </a:t>
            </a:r>
            <a:r>
              <a:rPr lang="en-US" sz="2000" dirty="0">
                <a:solidFill>
                  <a:srgbClr val="FFF5D9"/>
                </a:solidFill>
              </a:rPr>
              <a:t>room: 16.3 </a:t>
            </a:r>
            <a:r>
              <a:rPr lang="en-US" sz="2000" dirty="0" err="1">
                <a:solidFill>
                  <a:srgbClr val="FFF5D9"/>
                </a:solidFill>
              </a:rPr>
              <a:t>sq.m</a:t>
            </a:r>
            <a:r>
              <a:rPr lang="en-US" sz="2000" dirty="0" smtClean="0">
                <a:solidFill>
                  <a:srgbClr val="FFF5D9"/>
                </a:solidFill>
              </a:rPr>
              <a:t>.</a:t>
            </a:r>
            <a:br>
              <a:rPr lang="en-US" sz="2000" dirty="0" smtClean="0">
                <a:solidFill>
                  <a:srgbClr val="FFF5D9"/>
                </a:solidFill>
              </a:rPr>
            </a:br>
            <a:r>
              <a:rPr lang="en-US" sz="2000" dirty="0" smtClean="0">
                <a:solidFill>
                  <a:srgbClr val="FFF5D9"/>
                </a:solidFill>
              </a:rPr>
              <a:t/>
            </a:r>
            <a:br>
              <a:rPr lang="en-US" sz="2000" dirty="0" smtClean="0">
                <a:solidFill>
                  <a:srgbClr val="FFF5D9"/>
                </a:solidFill>
              </a:rPr>
            </a:br>
            <a:r>
              <a:rPr lang="en-US" sz="2000" dirty="0" smtClean="0">
                <a:solidFill>
                  <a:srgbClr val="FFF5D9"/>
                </a:solidFill>
              </a:rPr>
              <a:t>Bedrooms</a:t>
            </a:r>
            <a:r>
              <a:rPr lang="en-US" sz="2000" dirty="0">
                <a:solidFill>
                  <a:srgbClr val="FFF5D9"/>
                </a:solidFill>
              </a:rPr>
              <a:t>: 12.7 </a:t>
            </a:r>
            <a:r>
              <a:rPr lang="en-US" sz="2000" dirty="0" err="1">
                <a:solidFill>
                  <a:srgbClr val="FFF5D9"/>
                </a:solidFill>
              </a:rPr>
              <a:t>sq.m</a:t>
            </a:r>
            <a:r>
              <a:rPr lang="en-US" sz="2000" dirty="0" smtClean="0">
                <a:solidFill>
                  <a:srgbClr val="FFF5D9"/>
                </a:solidFill>
              </a:rPr>
              <a:t>.</a:t>
            </a:r>
            <a:br>
              <a:rPr lang="en-US" sz="2000" dirty="0" smtClean="0">
                <a:solidFill>
                  <a:srgbClr val="FFF5D9"/>
                </a:solidFill>
              </a:rPr>
            </a:br>
            <a:r>
              <a:rPr lang="en-US" sz="2000" dirty="0" smtClean="0">
                <a:solidFill>
                  <a:srgbClr val="FFF5D9"/>
                </a:solidFill>
              </a:rPr>
              <a:t> </a:t>
            </a:r>
            <a:br>
              <a:rPr lang="en-US" sz="2000" dirty="0" smtClean="0">
                <a:solidFill>
                  <a:srgbClr val="FFF5D9"/>
                </a:solidFill>
              </a:rPr>
            </a:br>
            <a:r>
              <a:rPr lang="en-US" sz="2000" dirty="0" smtClean="0">
                <a:solidFill>
                  <a:srgbClr val="FFF5D9"/>
                </a:solidFill>
              </a:rPr>
              <a:t>Bathrooms</a:t>
            </a:r>
            <a:r>
              <a:rPr lang="en-US" sz="2000" dirty="0">
                <a:solidFill>
                  <a:srgbClr val="FFF5D9"/>
                </a:solidFill>
              </a:rPr>
              <a:t>: 4.2 </a:t>
            </a:r>
            <a:r>
              <a:rPr lang="en-US" sz="2000" dirty="0" err="1">
                <a:solidFill>
                  <a:srgbClr val="FFF5D9"/>
                </a:solidFill>
              </a:rPr>
              <a:t>sq.m</a:t>
            </a:r>
            <a:r>
              <a:rPr lang="en-US" sz="2000" dirty="0">
                <a:solidFill>
                  <a:srgbClr val="FFF5D9"/>
                </a:solidFill>
              </a:rPr>
              <a:t>. </a:t>
            </a:r>
            <a:r>
              <a:rPr lang="en-US" sz="2000" dirty="0" smtClean="0">
                <a:solidFill>
                  <a:srgbClr val="FFF5D9"/>
                </a:solidFill>
              </a:rPr>
              <a:t/>
            </a:r>
            <a:br>
              <a:rPr lang="en-US" sz="2000" dirty="0" smtClean="0">
                <a:solidFill>
                  <a:srgbClr val="FFF5D9"/>
                </a:solidFill>
              </a:rPr>
            </a:br>
            <a:r>
              <a:rPr lang="en-US" sz="2000" dirty="0" smtClean="0">
                <a:solidFill>
                  <a:srgbClr val="FFF5D9"/>
                </a:solidFill>
              </a:rPr>
              <a:t/>
            </a:r>
            <a:br>
              <a:rPr lang="en-US" sz="2000" dirty="0" smtClean="0">
                <a:solidFill>
                  <a:srgbClr val="FFF5D9"/>
                </a:solidFill>
              </a:rPr>
            </a:br>
            <a:r>
              <a:rPr lang="en-US" sz="2000" dirty="0" smtClean="0">
                <a:solidFill>
                  <a:srgbClr val="FFF5D9"/>
                </a:solidFill>
              </a:rPr>
              <a:t>Terrace : </a:t>
            </a:r>
            <a:r>
              <a:rPr lang="en-US" sz="2000" dirty="0">
                <a:solidFill>
                  <a:srgbClr val="FFF5D9"/>
                </a:solidFill>
              </a:rPr>
              <a:t>10.3 </a:t>
            </a:r>
            <a:r>
              <a:rPr lang="en-US" sz="2000" dirty="0" err="1">
                <a:solidFill>
                  <a:srgbClr val="FFF5D9"/>
                </a:solidFill>
              </a:rPr>
              <a:t>sq.m</a:t>
            </a:r>
            <a:r>
              <a:rPr lang="en-US" sz="2000" dirty="0">
                <a:solidFill>
                  <a:srgbClr val="FFF5D9"/>
                </a:solidFill>
              </a:rPr>
              <a:t>.</a:t>
            </a:r>
            <a:r>
              <a:rPr lang="ka-GE" sz="2000" dirty="0" smtClean="0">
                <a:solidFill>
                  <a:srgbClr val="FFF5D9"/>
                </a:solidFill>
              </a:rPr>
              <a:t> </a:t>
            </a:r>
            <a:r>
              <a:rPr lang="ka-GE" sz="2000" dirty="0" smtClean="0"/>
              <a:t/>
            </a:r>
            <a:br>
              <a:rPr lang="ka-GE" sz="2000" dirty="0" smtClean="0"/>
            </a:b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4401" y="3371850"/>
            <a:ext cx="6197598" cy="348614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994401" cy="3371850"/>
          </a:xfrm>
          <a:prstGeom prst="rect">
            <a:avLst/>
          </a:prstGeom>
        </p:spPr>
      </p:pic>
      <p:sp>
        <p:nvSpPr>
          <p:cNvPr id="14" name="Picture Placeholder 10"/>
          <p:cNvSpPr>
            <a:spLocks noGrp="1"/>
          </p:cNvSpPr>
          <p:nvPr>
            <p:ph type="body" sz="half" idx="2"/>
          </p:nvPr>
        </p:nvSpPr>
        <p:spPr>
          <a:xfrm>
            <a:off x="7434263" y="971550"/>
            <a:ext cx="3932238" cy="2790825"/>
          </a:xfrm>
        </p:spPr>
        <p:txBody>
          <a:bodyPr>
            <a:normAutofit/>
          </a:bodyPr>
          <a:lstStyle/>
          <a:p>
            <a:r>
              <a:rPr lang="en-US" sz="2000" dirty="0" smtClean="0">
                <a:solidFill>
                  <a:srgbClr val="FFF5D9"/>
                </a:solidFill>
              </a:rPr>
              <a:t>In </a:t>
            </a:r>
            <a:r>
              <a:rPr lang="en-US" sz="2000" dirty="0">
                <a:solidFill>
                  <a:srgbClr val="FFF5D9"/>
                </a:solidFill>
              </a:rPr>
              <a:t>the 44 </a:t>
            </a:r>
            <a:r>
              <a:rPr lang="en-US" sz="2000" dirty="0" err="1">
                <a:solidFill>
                  <a:srgbClr val="FFF5D9"/>
                </a:solidFill>
              </a:rPr>
              <a:t>sq.m</a:t>
            </a:r>
            <a:r>
              <a:rPr lang="en-US" sz="2000" dirty="0">
                <a:solidFill>
                  <a:srgbClr val="FFF5D9"/>
                </a:solidFill>
              </a:rPr>
              <a:t>. </a:t>
            </a:r>
            <a:r>
              <a:rPr lang="en-US" sz="2000" dirty="0" smtClean="0">
                <a:solidFill>
                  <a:srgbClr val="FFF5D9"/>
                </a:solidFill>
              </a:rPr>
              <a:t>apartment </a:t>
            </a:r>
            <a:r>
              <a:rPr lang="en-US" sz="2000" dirty="0">
                <a:solidFill>
                  <a:srgbClr val="FFF5D9"/>
                </a:solidFill>
              </a:rPr>
              <a:t>you will find a living room and an isolated </a:t>
            </a:r>
            <a:r>
              <a:rPr lang="en-US" sz="2000" dirty="0" smtClean="0">
                <a:solidFill>
                  <a:srgbClr val="FFF5D9"/>
                </a:solidFill>
              </a:rPr>
              <a:t>bedroom.</a:t>
            </a:r>
            <a:endParaRPr lang="en-US" sz="2000" dirty="0">
              <a:solidFill>
                <a:srgbClr val="FFF5D9"/>
              </a:solidFill>
            </a:endParaRPr>
          </a:p>
        </p:txBody>
      </p:sp>
      <p:pic>
        <p:nvPicPr>
          <p:cNvPr id="7" name="Picture 3" descr="C:\Users\CAD\Desktop\new designe\44-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5742" y="3119120"/>
            <a:ext cx="6606258" cy="37160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CAD\Desktop\new designe\44.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
            <a:ext cx="6482080" cy="3749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55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2964" y="68758"/>
            <a:ext cx="3932237" cy="1600200"/>
          </a:xfrm>
        </p:spPr>
        <p:txBody>
          <a:bodyPr>
            <a:normAutofit/>
          </a:bodyPr>
          <a:lstStyle/>
          <a:p>
            <a:r>
              <a:rPr lang="en-US" sz="2000" dirty="0">
                <a:solidFill>
                  <a:srgbClr val="FFF5D9"/>
                </a:solidFill>
              </a:rPr>
              <a:t>72 </a:t>
            </a:r>
            <a:r>
              <a:rPr lang="en-US" sz="2000" dirty="0" err="1">
                <a:solidFill>
                  <a:srgbClr val="FFF5D9"/>
                </a:solidFill>
              </a:rPr>
              <a:t>sq.m</a:t>
            </a:r>
            <a:r>
              <a:rPr lang="en-US" sz="2000" dirty="0">
                <a:solidFill>
                  <a:srgbClr val="FFF5D9"/>
                </a:solidFill>
              </a:rPr>
              <a:t>. Apartment, </a:t>
            </a:r>
            <a:r>
              <a:rPr lang="en-US" sz="2000" dirty="0" smtClean="0">
                <a:solidFill>
                  <a:srgbClr val="FFF5D9"/>
                </a:solidFill>
              </a:rPr>
              <a:t>with living </a:t>
            </a:r>
            <a:r>
              <a:rPr lang="en-US" sz="2000" dirty="0">
                <a:solidFill>
                  <a:srgbClr val="FFF5D9"/>
                </a:solidFill>
              </a:rPr>
              <a:t>room and two isolated bedrooms.</a:t>
            </a:r>
            <a:r>
              <a:rPr lang="ka-GE" sz="2000" dirty="0" smtClean="0">
                <a:solidFill>
                  <a:srgbClr val="FFF5D9"/>
                </a:solidFill>
              </a:rPr>
              <a:t> </a:t>
            </a:r>
            <a:r>
              <a:rPr lang="ka-GE" sz="2000" dirty="0" smtClean="0"/>
              <a:t> </a:t>
            </a:r>
            <a:endParaRPr lang="en-US" sz="2000" dirty="0"/>
          </a:p>
        </p:txBody>
      </p:sp>
      <p:sp>
        <p:nvSpPr>
          <p:cNvPr id="4" name="Text Placeholder 3"/>
          <p:cNvSpPr>
            <a:spLocks noGrp="1"/>
          </p:cNvSpPr>
          <p:nvPr>
            <p:ph type="body" sz="half" idx="2"/>
          </p:nvPr>
        </p:nvSpPr>
        <p:spPr>
          <a:xfrm>
            <a:off x="1423301" y="4075638"/>
            <a:ext cx="3932237" cy="2882901"/>
          </a:xfrm>
        </p:spPr>
        <p:txBody>
          <a:bodyPr>
            <a:normAutofit/>
          </a:bodyPr>
          <a:lstStyle/>
          <a:p>
            <a:r>
              <a:rPr lang="en-US" sz="2000" dirty="0">
                <a:solidFill>
                  <a:srgbClr val="FFF5D9"/>
                </a:solidFill>
              </a:rPr>
              <a:t>Living </a:t>
            </a:r>
            <a:r>
              <a:rPr lang="en-US" sz="2000" dirty="0" smtClean="0">
                <a:solidFill>
                  <a:srgbClr val="FFF5D9"/>
                </a:solidFill>
              </a:rPr>
              <a:t>room : </a:t>
            </a:r>
            <a:r>
              <a:rPr lang="en-US" sz="2000" dirty="0">
                <a:solidFill>
                  <a:srgbClr val="FFF5D9"/>
                </a:solidFill>
              </a:rPr>
              <a:t>22.55</a:t>
            </a:r>
          </a:p>
          <a:p>
            <a:r>
              <a:rPr lang="en-US" sz="2000" dirty="0">
                <a:solidFill>
                  <a:srgbClr val="FFF5D9"/>
                </a:solidFill>
              </a:rPr>
              <a:t>Bedroom 1: 11.02</a:t>
            </a:r>
          </a:p>
          <a:p>
            <a:r>
              <a:rPr lang="en-US" sz="2000" dirty="0">
                <a:solidFill>
                  <a:srgbClr val="FFF5D9"/>
                </a:solidFill>
              </a:rPr>
              <a:t>Bedroom 2: 10.05</a:t>
            </a:r>
          </a:p>
          <a:p>
            <a:r>
              <a:rPr lang="en-US" sz="2000" dirty="0" smtClean="0">
                <a:solidFill>
                  <a:srgbClr val="FFF5D9"/>
                </a:solidFill>
              </a:rPr>
              <a:t>Bathroom : 4.5 </a:t>
            </a:r>
            <a:endParaRPr lang="en-US" sz="2000" dirty="0">
              <a:solidFill>
                <a:srgbClr val="FFF5D9"/>
              </a:solidFill>
            </a:endParaRPr>
          </a:p>
          <a:p>
            <a:r>
              <a:rPr lang="en-US" sz="2000" dirty="0">
                <a:solidFill>
                  <a:srgbClr val="FFF5D9"/>
                </a:solidFill>
              </a:rPr>
              <a:t>Summer Terrace: 23.89</a:t>
            </a:r>
            <a:endParaRPr lang="ka-GE" sz="2000" dirty="0" smtClean="0">
              <a:solidFill>
                <a:srgbClr val="FFF5D9"/>
              </a:solidFill>
            </a:endParaRPr>
          </a:p>
        </p:txBody>
      </p:sp>
      <p:pic>
        <p:nvPicPr>
          <p:cNvPr id="12" name="Picture 5" descr="C:\Users\CAD\Desktop\new designe\7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6640" y="3200400"/>
            <a:ext cx="605536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CAD\Desktop\new designe\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136639" cy="386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505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9731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TotalTime>
  <Words>388</Words>
  <Application>Microsoft Office PowerPoint</Application>
  <PresentationFormat>Custom</PresentationFormat>
  <Paragraphs>46</Paragraphs>
  <Slides>11</Slides>
  <Notes>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The development company GREEN SIDE is a construction company founded in 2007. The company has implemented four projects in Imereti - Kutaisi. Positions itself as one of the premium quality construction company. Green Side - this is a concept, complete comfort in one residential complex. We offer the highest quality, environmentally friendly product, the analogue of which is not on the market at this stage. Our logo is an expression of this purity and serenity. </vt:lpstr>
      <vt:lpstr>Our current project Green Side Gonio is located on the beach of Gonio-Kvariati, 50 meters from the sea, in the first lane. There are 121 apartments in the complex, the apartaments are available from 25 sq.m. to 82 sq.m.   The apartments in Green Side Gonio are fully renovated, with furniture and appliances.</vt:lpstr>
      <vt:lpstr>Apartments in Green Side Gonio guarantee your steady income. Live and relax in your apartments, and in your absence we will take care of renting your apartments ourselves.</vt:lpstr>
      <vt:lpstr>Green Side infrastructure includes:   •  Outdoor and indoor pool  •  Spa and fitness center   •  Restaurant-lounge  •  Summer terrace   •  Various entertainment spaces  •  Open and closed parking  •  Recreation area 3500 square meters    </vt:lpstr>
      <vt:lpstr>We care about your comfort.</vt:lpstr>
      <vt:lpstr> Living room: 16.3 sq.m.  Bedrooms: 12.7 sq.m.   Bathrooms: 4.2 sq.m.   Terrace : 10.3 sq.m.  </vt:lpstr>
      <vt:lpstr>72 sq.m. Apartment, with living room and two isolated bedrooms.  </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CAD</cp:lastModifiedBy>
  <cp:revision>73</cp:revision>
  <dcterms:created xsi:type="dcterms:W3CDTF">2021-06-22T08:29:30Z</dcterms:created>
  <dcterms:modified xsi:type="dcterms:W3CDTF">2022-06-04T13:08:21Z</dcterms:modified>
</cp:coreProperties>
</file>