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79" r:id="rId2"/>
    <p:sldId id="275" r:id="rId3"/>
    <p:sldId id="280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944CD-6EC1-4303-A49E-C47010A0E5E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C3958-9E3C-4CE3-A85F-C86DF5862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C3958-9E3C-4CE3-A85F-C86DF58625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09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7/16/2021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7/16/2021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7/16/2021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7/16/2021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t>7/16/2021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B5947-3F7B-49F9-AEEA-A487895B7CCE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8255A-90AF-44FB-BE10-305BD8E47C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263235"/>
            <a:ext cx="6359236" cy="5943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51" y="3235035"/>
            <a:ext cx="2989934" cy="5555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80" t="26231" r="35519" b="22443"/>
          <a:stretch>
            <a:fillRect/>
          </a:stretch>
        </p:blipFill>
        <p:spPr>
          <a:xfrm>
            <a:off x="96983" y="-1"/>
            <a:ext cx="5480980" cy="41840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71" y="5397901"/>
            <a:ext cx="2469094" cy="1231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12" y="934013"/>
            <a:ext cx="5559049" cy="536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9347" y="169816"/>
            <a:ext cx="9287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INVENTORY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6884" y="589218"/>
            <a:ext cx="643998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Armchairs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bed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Bedsides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 machine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fridge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307" y="596508"/>
            <a:ext cx="4463723" cy="254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307" y="3525492"/>
            <a:ext cx="4804573" cy="274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182" y="1601106"/>
            <a:ext cx="3380550" cy="3085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0" y="5390196"/>
            <a:ext cx="2469094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775200" y="117475"/>
            <a:ext cx="7416800" cy="83661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FOR OUR COSTUMERS</a:t>
            </a:r>
            <a:endParaRPr lang="en-US" sz="4400" dirty="0"/>
          </a:p>
        </p:txBody>
      </p:sp>
      <p:sp>
        <p:nvSpPr>
          <p:cNvPr id="14" name="Freeform: Shape 13"/>
          <p:cNvSpPr/>
          <p:nvPr/>
        </p:nvSpPr>
        <p:spPr>
          <a:xfrm>
            <a:off x="7598456" y="3163726"/>
            <a:ext cx="2988" cy="26400"/>
          </a:xfrm>
          <a:custGeom>
            <a:avLst/>
            <a:gdLst>
              <a:gd name="connsiteX0" fmla="*/ 4001 w 5271"/>
              <a:gd name="connsiteY0" fmla="*/ 0 h 46577"/>
              <a:gd name="connsiteX1" fmla="*/ 0 w 5271"/>
              <a:gd name="connsiteY1" fmla="*/ 46577 h 46577"/>
              <a:gd name="connsiteX2" fmla="*/ 4001 w 5271"/>
              <a:gd name="connsiteY2" fmla="*/ 0 h 4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1" h="46577">
                <a:moveTo>
                  <a:pt x="4001" y="0"/>
                </a:moveTo>
                <a:cubicBezTo>
                  <a:pt x="3620" y="15621"/>
                  <a:pt x="9049" y="31718"/>
                  <a:pt x="0" y="46577"/>
                </a:cubicBezTo>
                <a:cubicBezTo>
                  <a:pt x="2381" y="31147"/>
                  <a:pt x="-3238" y="14954"/>
                  <a:pt x="4001" y="0"/>
                </a:cubicBezTo>
                <a:close/>
              </a:path>
            </a:pathLst>
          </a:custGeom>
          <a:solidFill>
            <a:srgbClr val="FDCE9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161734" y="3266721"/>
            <a:ext cx="13131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altLang="ko-K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70324" y="108394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b="1" dirty="0" smtClean="0"/>
              <a:t>DISCOUNT FOR OUR SERVICES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</a:t>
            </a:r>
            <a:r>
              <a:rPr lang="en-US" sz="1600" b="1" dirty="0" smtClean="0"/>
              <a:t>FINANCIAL – 10% DISICOUNT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</a:t>
            </a:r>
            <a:r>
              <a:rPr lang="en-US" sz="1600" b="1" dirty="0" smtClean="0"/>
              <a:t>LEGAL</a:t>
            </a:r>
            <a:r>
              <a:rPr lang="tr-TR" sz="1600" b="1" dirty="0" smtClean="0"/>
              <a:t> CONSU</a:t>
            </a:r>
            <a:r>
              <a:rPr lang="en-US" sz="1600" b="1" dirty="0" smtClean="0"/>
              <a:t>LTANCY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</a:t>
            </a:r>
            <a:r>
              <a:rPr lang="en-US" sz="1600" b="1" dirty="0" smtClean="0"/>
              <a:t>SPECIAL DISCOUNT FOR OUR CUSTOMERS  FROM </a:t>
            </a:r>
            <a:r>
              <a:rPr lang="tr-TR" sz="1600" b="1" dirty="0" smtClean="0"/>
              <a:t> </a:t>
            </a:r>
            <a:r>
              <a:rPr lang="en-US" sz="1600" b="1" dirty="0" smtClean="0"/>
              <a:t>APPLE STORE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</a:t>
            </a:r>
            <a:r>
              <a:rPr lang="en-US" sz="1600" b="1" dirty="0" smtClean="0"/>
              <a:t>CAR RENTING SERVICES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</a:t>
            </a:r>
            <a:r>
              <a:rPr lang="en-US" sz="1600" b="1" dirty="0" smtClean="0"/>
              <a:t>COVID 19 - PCR TESTS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ARTIFICIAL INSEMINATION CENTER STORK IVF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DISCOUNTS ON OTHER RESIDENTIAL         PROJECTS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HOTEL ACCOMODATION AT EUPHORIA HOTELS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SOFTWARE SERVICES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RENOVATION / INETRIOR WORK SERVICES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INSURANCE SERVICES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PETROL SERVICES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HOUSEKEEPING SERVICES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TOURIST GUIDELINE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tr-TR" sz="1600" b="1" dirty="0" smtClean="0"/>
              <a:t>      </a:t>
            </a:r>
            <a:r>
              <a:rPr lang="en-US" sz="1600" b="1" dirty="0" smtClean="0"/>
              <a:t>ASSISTANCE FOR GETTING THE RESIDENCE CARD </a:t>
            </a:r>
            <a:endParaRPr 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7" y="708275"/>
            <a:ext cx="5613267" cy="420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57" y="5404049"/>
            <a:ext cx="2469094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8620125" y="261938"/>
            <a:ext cx="3571875" cy="384175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96000" y="840546"/>
            <a:ext cx="6096000" cy="17532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COMMON AREA AND VISITORS CONTROL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24/7 TECHNICAL SERVICE ASSISTANCE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24/7 SAFETY AND SECURITY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COMMON AREA CLEANING SERVICE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BUILDING MAINTENANCE SERVICE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COMMON AREA LIGHTENING SERVICE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81" y="645591"/>
            <a:ext cx="5429250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7413897" y="5953984"/>
            <a:ext cx="444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SERVICE FEE 1$ PER 1M2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5005" y="3033372"/>
            <a:ext cx="5329646" cy="2071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80" y="5459468"/>
            <a:ext cx="2469094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20" y="4228341"/>
            <a:ext cx="3475021" cy="24508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20" y="152028"/>
            <a:ext cx="4638810" cy="2658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437" y="4858339"/>
            <a:ext cx="6035563" cy="19996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390" y="2135130"/>
            <a:ext cx="3367272" cy="27397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065" y="653202"/>
            <a:ext cx="3170754" cy="4034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50" y="1978025"/>
            <a:ext cx="4869295" cy="3148158"/>
          </a:xfrm>
        </p:spPr>
        <p:txBody>
          <a:bodyPr>
            <a:normAutofit fontScale="97500"/>
          </a:bodyPr>
          <a:lstStyle/>
          <a:p>
            <a:pPr algn="just"/>
            <a:r>
              <a:rPr lang="tr-TR" dirty="0"/>
              <a:t>Real estate </a:t>
            </a:r>
            <a:r>
              <a:rPr lang="tr-TR" dirty="0" smtClean="0"/>
              <a:t>management-operation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It is </a:t>
            </a:r>
            <a:r>
              <a:rPr lang="en-US" dirty="0" smtClean="0"/>
              <a:t>one of the daughter companies of JSC Metro Atlas Georgia. </a:t>
            </a:r>
          </a:p>
          <a:p>
            <a:pPr algn="just"/>
            <a:r>
              <a:rPr lang="en-US" dirty="0" smtClean="0"/>
              <a:t>Completion date is December, 2023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35" y="387928"/>
            <a:ext cx="6911965" cy="1033910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8440" y="570230"/>
            <a:ext cx="4471035" cy="58356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sz="3200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Shortly about De Group: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10051" r="14846" b="25257"/>
          <a:stretch/>
        </p:blipFill>
        <p:spPr>
          <a:xfrm>
            <a:off x="114587" y="5333885"/>
            <a:ext cx="2466110" cy="1233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26473" y="182300"/>
            <a:ext cx="5971309" cy="107721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sz="3200" dirty="0" smtClean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Shortly about “ </a:t>
            </a:r>
            <a:r>
              <a:rPr lang="en-US" sz="3200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 AVRASYA INVESTMENT </a:t>
            </a:r>
            <a:r>
              <a:rPr lang="en-US" sz="3200" dirty="0" smtClean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GEORGIA’’</a:t>
            </a:r>
            <a:endParaRPr lang="en-US" sz="3200" dirty="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1563" y="463490"/>
            <a:ext cx="41425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Company was founded in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r>
              <a:rPr lang="ka-G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his Priorities</a:t>
            </a:r>
            <a:r>
              <a:rPr lang="ka-G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are:</a:t>
            </a:r>
            <a:endParaRPr lang="ka-G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intercity bus stations, shopping centers, open fairs, show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rooms Management-Operation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 management-operation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6" y="2586099"/>
            <a:ext cx="6137564" cy="285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714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9292" y="480604"/>
            <a:ext cx="2629238" cy="2442431"/>
            <a:chOff x="3807530" y="2946763"/>
            <a:chExt cx="1512168" cy="1512168"/>
          </a:xfrm>
        </p:grpSpPr>
        <p:sp>
          <p:nvSpPr>
            <p:cNvPr id="10" name="Oval 9"/>
            <p:cNvSpPr/>
            <p:nvPr/>
          </p:nvSpPr>
          <p:spPr>
            <a:xfrm>
              <a:off x="3897540" y="3036773"/>
              <a:ext cx="1332148" cy="1332148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Oval 10"/>
            <p:cNvSpPr/>
            <p:nvPr/>
          </p:nvSpPr>
          <p:spPr>
            <a:xfrm>
              <a:off x="3807530" y="2946763"/>
              <a:ext cx="1512168" cy="1512168"/>
            </a:xfrm>
            <a:prstGeom prst="ellipse">
              <a:avLst/>
            </a:prstGeom>
            <a:noFill/>
            <a:ln w="15875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84575" y="142875"/>
            <a:ext cx="5558790" cy="612394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INVESTMENTS IN GEORGIA– 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*Metro Georgia;</a:t>
            </a:r>
            <a:b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</a:b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 *Metro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Intourist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; 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/>
            </a:r>
            <a:b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</a:b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*City travel; </a:t>
            </a:r>
            <a:b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</a:b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*Euphoria Sky Tower; </a:t>
            </a:r>
            <a:b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</a:b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*Metro City Apartments; 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Metrocity Forum;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Stork IVF,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City Car,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City Hotel Batumi;</a:t>
            </a:r>
            <a:r>
              <a:rPr lang="tr-T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 </a:t>
            </a:r>
          </a:p>
          <a:p>
            <a:pPr algn="ctr"/>
            <a:r>
              <a:rPr lang="tr-T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G</a:t>
            </a:r>
            <a:r>
              <a:rPr lang="en-US" altLang="tr-T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oderdzi</a:t>
            </a:r>
            <a:r>
              <a:rPr lang="tr-T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 SKI R</a:t>
            </a:r>
            <a:r>
              <a:rPr lang="en-US" altLang="tr-T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esort;</a:t>
            </a:r>
            <a:endParaRPr lang="tr-T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Gabriola" panose="04040605051002020D02" charset="0"/>
              <a:cs typeface="Gabriola" panose="04040605051002020D02" charset="0"/>
            </a:endParaRPr>
          </a:p>
          <a:p>
            <a:pPr algn="ctr"/>
            <a:r>
              <a:rPr lang="tr-T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WEST TOWERS</a:t>
            </a:r>
            <a:r>
              <a:rPr lang="en-US" altLang="tr-T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;</a:t>
            </a:r>
          </a:p>
          <a:p>
            <a:pPr algn="ctr"/>
            <a:r>
              <a:rPr lang="tr-T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JASMIN</a:t>
            </a:r>
            <a:r>
              <a:rPr lang="en-US" altLang="tr-T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;</a:t>
            </a:r>
          </a:p>
          <a:p>
            <a:pPr algn="ctr"/>
            <a:r>
              <a:rPr lang="tr-T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E</a:t>
            </a:r>
            <a:r>
              <a:rPr lang="en-US" altLang="tr-T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briola" panose="04040605051002020D02" charset="0"/>
                <a:cs typeface="Gabriola" panose="04040605051002020D02" charset="0"/>
              </a:rPr>
              <a:t>uphoria Hotel Batumi</a:t>
            </a:r>
            <a:endParaRPr lang="tr-T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Gabriola" panose="04040605051002020D02" charset="0"/>
              <a:cs typeface="Gabriola" panose="04040605051002020D02" charset="0"/>
            </a:endParaRPr>
          </a:p>
          <a:p>
            <a:pPr algn="ctr"/>
            <a:endParaRPr lang="tr-T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  <a:p>
            <a:pPr algn="ctr"/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  <a:p>
            <a:pPr algn="ctr"/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  <a:p>
            <a:pPr algn="ctr"/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</p:txBody>
      </p:sp>
      <p:cxnSp>
        <p:nvCxnSpPr>
          <p:cNvPr id="18" name="Straight Connector 17"/>
          <p:cNvCxnSpPr>
            <a:stCxn id="17" idx="1"/>
            <a:endCxn id="11" idx="5"/>
          </p:cNvCxnSpPr>
          <p:nvPr/>
        </p:nvCxnSpPr>
        <p:spPr>
          <a:xfrm flipH="1" flipV="1">
            <a:off x="2424040" y="2565243"/>
            <a:ext cx="1160780" cy="63944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6" y="480604"/>
            <a:ext cx="2871470" cy="2479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>
            <a:off x="9235440" y="-98425"/>
            <a:ext cx="2748915" cy="1365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6" y="5382647"/>
            <a:ext cx="2469094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510" y="298450"/>
            <a:ext cx="4471035" cy="11988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en-US" sz="3600" dirty="0">
                <a:ln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of a complex: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291" y="298310"/>
            <a:ext cx="6733311" cy="5049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4"/>
          <p:cNvSpPr txBox="1"/>
          <p:nvPr/>
        </p:nvSpPr>
        <p:spPr>
          <a:xfrm>
            <a:off x="651537" y="1700356"/>
            <a:ext cx="3839298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Shopping Mall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Underground parking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Blocks each with 60 floors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biggest hotels in Georgia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1440 apartments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34" y="5348294"/>
            <a:ext cx="2469094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68" y="365522"/>
            <a:ext cx="7237247" cy="4817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185533" y="1727729"/>
            <a:ext cx="38042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DELIVERY CONDITION: </a:t>
            </a:r>
            <a:r>
              <a:rPr lang="en-US" sz="2800" dirty="0"/>
              <a:t>BLACK SHELL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PRICE: </a:t>
            </a:r>
            <a:r>
              <a:rPr lang="en-US" sz="2800" dirty="0" smtClean="0"/>
              <a:t>A block – 1500$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B block – 1200$</a:t>
            </a:r>
            <a:endParaRPr lang="en-US" sz="2800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658" y="5460246"/>
            <a:ext cx="2469094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881"/>
          <a:stretch>
            <a:fillRect/>
          </a:stretch>
        </p:blipFill>
        <p:spPr>
          <a:xfrm>
            <a:off x="0" y="1202959"/>
            <a:ext cx="6041038" cy="56550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003" y="0"/>
            <a:ext cx="7345180" cy="55088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290" y="5567693"/>
            <a:ext cx="2469094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64" t="26280" r="46044" b="13474"/>
          <a:stretch>
            <a:fillRect/>
          </a:stretch>
        </p:blipFill>
        <p:spPr>
          <a:xfrm>
            <a:off x="0" y="0"/>
            <a:ext cx="664064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461" t="19313" r="33373" b="15728"/>
          <a:stretch>
            <a:fillRect/>
          </a:stretch>
        </p:blipFill>
        <p:spPr>
          <a:xfrm>
            <a:off x="6350490" y="0"/>
            <a:ext cx="4812637" cy="40236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680" t="27935" r="35944" b="13920"/>
          <a:stretch>
            <a:fillRect/>
          </a:stretch>
        </p:blipFill>
        <p:spPr>
          <a:xfrm>
            <a:off x="7722091" y="3237958"/>
            <a:ext cx="4138874" cy="3620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53" y="5584697"/>
            <a:ext cx="2301347" cy="1147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402" t="23011" r="35626" b="24337"/>
          <a:stretch>
            <a:fillRect/>
          </a:stretch>
        </p:blipFill>
        <p:spPr>
          <a:xfrm>
            <a:off x="0" y="-20782"/>
            <a:ext cx="5070763" cy="385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296" t="26231" r="35838" b="20928"/>
          <a:stretch>
            <a:fillRect/>
          </a:stretch>
        </p:blipFill>
        <p:spPr>
          <a:xfrm>
            <a:off x="6497781" y="0"/>
            <a:ext cx="5056910" cy="38654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000" t="27557" r="36584" b="23769"/>
          <a:stretch>
            <a:fillRect/>
          </a:stretch>
        </p:blipFill>
        <p:spPr>
          <a:xfrm>
            <a:off x="3648110" y="3394364"/>
            <a:ext cx="4609196" cy="34636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04" y="5459468"/>
            <a:ext cx="2469094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255</Words>
  <Application>Microsoft Office PowerPoint</Application>
  <PresentationFormat>Widescreen</PresentationFormat>
  <Paragraphs>76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맑은 고딕</vt:lpstr>
      <vt:lpstr>Arial</vt:lpstr>
      <vt:lpstr>Calibri</vt:lpstr>
      <vt:lpstr>Calibri Light</vt:lpstr>
      <vt:lpstr>Gabriola</vt:lpstr>
      <vt:lpstr>Sylfaen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Nino Iremadze</dc:creator>
  <cp:lastModifiedBy>Lika</cp:lastModifiedBy>
  <cp:revision>45</cp:revision>
  <dcterms:created xsi:type="dcterms:W3CDTF">2021-07-02T11:31:00Z</dcterms:created>
  <dcterms:modified xsi:type="dcterms:W3CDTF">2021-07-16T15:45:51Z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